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1"/>
  </p:notesMasterIdLst>
  <p:sldIdLst>
    <p:sldId id="256" r:id="rId2"/>
    <p:sldId id="314" r:id="rId3"/>
    <p:sldId id="315" r:id="rId4"/>
    <p:sldId id="269" r:id="rId5"/>
    <p:sldId id="302" r:id="rId6"/>
    <p:sldId id="299" r:id="rId7"/>
    <p:sldId id="328" r:id="rId8"/>
    <p:sldId id="331" r:id="rId9"/>
    <p:sldId id="298" r:id="rId10"/>
    <p:sldId id="316" r:id="rId11"/>
    <p:sldId id="317" r:id="rId12"/>
    <p:sldId id="318" r:id="rId13"/>
    <p:sldId id="319" r:id="rId14"/>
    <p:sldId id="327" r:id="rId15"/>
    <p:sldId id="320" r:id="rId16"/>
    <p:sldId id="321" r:id="rId17"/>
    <p:sldId id="284" r:id="rId18"/>
    <p:sldId id="310" r:id="rId19"/>
    <p:sldId id="287" r:id="rId20"/>
    <p:sldId id="329" r:id="rId21"/>
    <p:sldId id="304" r:id="rId22"/>
    <p:sldId id="273" r:id="rId23"/>
    <p:sldId id="293" r:id="rId24"/>
    <p:sldId id="285" r:id="rId25"/>
    <p:sldId id="311" r:id="rId26"/>
    <p:sldId id="330" r:id="rId27"/>
    <p:sldId id="274" r:id="rId28"/>
    <p:sldId id="277" r:id="rId29"/>
    <p:sldId id="278" r:id="rId30"/>
    <p:sldId id="332" r:id="rId31"/>
    <p:sldId id="279" r:id="rId32"/>
    <p:sldId id="280" r:id="rId33"/>
    <p:sldId id="281" r:id="rId34"/>
    <p:sldId id="282" r:id="rId35"/>
    <p:sldId id="333" r:id="rId36"/>
    <p:sldId id="334" r:id="rId37"/>
    <p:sldId id="288" r:id="rId38"/>
    <p:sldId id="289" r:id="rId39"/>
    <p:sldId id="290" r:id="rId40"/>
    <p:sldId id="291" r:id="rId41"/>
    <p:sldId id="306" r:id="rId42"/>
    <p:sldId id="294" r:id="rId43"/>
    <p:sldId id="305" r:id="rId44"/>
    <p:sldId id="292" r:id="rId45"/>
    <p:sldId id="323" r:id="rId46"/>
    <p:sldId id="324" r:id="rId47"/>
    <p:sldId id="325" r:id="rId48"/>
    <p:sldId id="303" r:id="rId49"/>
    <p:sldId id="295" r:id="rId50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022" autoAdjust="0"/>
    <p:restoredTop sz="85220" autoAdjust="0"/>
  </p:normalViewPr>
  <p:slideViewPr>
    <p:cSldViewPr>
      <p:cViewPr varScale="1">
        <p:scale>
          <a:sx n="111" d="100"/>
          <a:sy n="111" d="100"/>
        </p:scale>
        <p:origin x="44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C3A17A-95E8-4381-B66B-5D6DE2B3048A}" type="datetimeFigureOut">
              <a:rPr lang="en-US" smtClean="0"/>
              <a:pPr/>
              <a:t>3/7/20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0C9D69-9831-4844-8B1E-062B2DA58B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90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#define     __I     volatile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/*!&lt; defines 'read only' permissions      */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#define     __O     volatile          /*!&lt; defines 'write only' permissions     */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#define     __IO    volatile          /*!&lt; defines 'read / write' permissions   */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C9D69-9831-4844-8B1E-062B2DA58B0D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05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#define     __I     volatile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/*!&lt; defines 'read only' permissions      */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#define     __O     volatile          /*!&lt; defines 'write only' permissions     */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#define     __IO    volatile          /*!&lt; defines 'read / write' permissions   */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C9D69-9831-4844-8B1E-062B2DA58B0D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05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#define     __I     volatile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/*!&lt; defines 'read only' permissions      */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#define     __O     volatile          /*!&lt; defines 'write only' permissions     */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#define     __IO    volatile          /*!&lt; defines 'read / write' permissions   */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C9D69-9831-4844-8B1E-062B2DA58B0D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05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BE2268D-B161-4F55-8E86-B84AB374FCB2}" type="datetime1">
              <a:rPr lang="en-US" smtClean="0">
                <a:latin typeface="Arial" charset="0"/>
                <a:cs typeface="Arial" charset="0"/>
              </a:rPr>
              <a:pPr/>
              <a:t>3/7/20</a:t>
            </a:fld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921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4A89EF-330F-4697-A9DC-33E71612D529}" type="slidenum">
              <a:rPr lang="en-US" smtClean="0">
                <a:latin typeface="Arial" charset="0"/>
                <a:cs typeface="Arial" charset="0"/>
              </a:rPr>
              <a:pPr/>
              <a:t>48</a:t>
            </a:fld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92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87588" y="512763"/>
            <a:ext cx="4570412" cy="25717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278" y="3257861"/>
            <a:ext cx="7311447" cy="3086723"/>
          </a:xfrm>
          <a:noFill/>
          <a:ln/>
        </p:spPr>
        <p:txBody>
          <a:bodyPr/>
          <a:lstStyle/>
          <a:p>
            <a:pPr eaLnBrk="1" hangingPunct="1"/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521517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C9D69-9831-4844-8B1E-062B2DA58B0D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620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625600" y="3886200"/>
            <a:ext cx="9144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625600" y="5124450"/>
            <a:ext cx="9144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>
            <a:lvl1pPr>
              <a:defRPr sz="1400"/>
            </a:lvl1pPr>
          </a:lstStyle>
          <a:p>
            <a:pPr eaLnBrk="1" latinLnBrk="0" hangingPunct="1"/>
            <a:fld id="{3B6732A1-8A50-42D0-9FB5-A7CC4F887D83}" type="datetime1">
              <a:rPr lang="en-US" smtClean="0"/>
              <a:t>3/7/20</a:t>
            </a:fld>
            <a:endParaRPr lang="en-US" sz="1600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621536" y="6355080"/>
            <a:ext cx="1625600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206500" y="3648075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3" name="Rectangle 32"/>
          <p:cNvSpPr/>
          <p:nvPr/>
        </p:nvSpPr>
        <p:spPr>
          <a:xfrm>
            <a:off x="1219200" y="5048250"/>
            <a:ext cx="97536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Rectangle 21"/>
          <p:cNvSpPr/>
          <p:nvPr/>
        </p:nvSpPr>
        <p:spPr>
          <a:xfrm>
            <a:off x="1206500" y="3648075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2" name="Rectangle 31"/>
          <p:cNvSpPr/>
          <p:nvPr/>
        </p:nvSpPr>
        <p:spPr>
          <a:xfrm>
            <a:off x="1219200" y="5048250"/>
            <a:ext cx="3048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32F6112-2530-4960-AA07-04E672D1E722}" type="datetime1">
              <a:rPr lang="en-US" smtClean="0"/>
              <a:t>3/7/20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896A6EFF-8172-426D-9AC7-B0DD95EEE533}" type="datetime1">
              <a:rPr lang="en-US" smtClean="0"/>
              <a:t>3/7/20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5814836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44B809B3-6A2C-46CF-98AB-C7B45372B065}" type="datetime1">
              <a:rPr lang="en-US" smtClean="0"/>
              <a:t>3/7/20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600" y="2971800"/>
            <a:ext cx="9144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27200" y="4267200"/>
            <a:ext cx="90424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/>
          <a:p>
            <a:pPr eaLnBrk="1" latinLnBrk="0" hangingPunct="1"/>
            <a:fld id="{C191117F-3CD7-4767-AEE5-49A060274EAA}" type="datetime1">
              <a:rPr lang="en-US" smtClean="0"/>
              <a:t>3/7/20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6464" y="6355080"/>
            <a:ext cx="2027936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>
            <a:off x="1219200" y="2819400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1219200" y="2819400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47B8C5CE-9DF7-4BB4-863A-6E277DDC03D4}" type="datetime1">
              <a:rPr lang="en-US" smtClean="0"/>
              <a:t>3/7/20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7601" y="1295400"/>
            <a:ext cx="5389033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EE11402-9D83-40E7-9253-0548CE63EB94}" type="datetime1">
              <a:rPr lang="en-US" smtClean="0"/>
              <a:t>3/7/20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0C0C8811-C7DA-4658-BB60-F635F9220CDF}" type="datetime1">
              <a:rPr lang="en-US" smtClean="0"/>
              <a:t>3/7/20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EB38FCF-5E28-44CB-A212-D3E75CA77D8D}" type="datetime1">
              <a:rPr lang="en-US" smtClean="0"/>
              <a:t>3/7/20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2800" y="304800"/>
            <a:ext cx="33528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432800" y="1219201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55FE7C6-0DE5-4400-A2DD-37AB2CB98797}" type="datetime1">
              <a:rPr lang="en-US" smtClean="0"/>
              <a:t>3/7/20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5220033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406400" y="304800"/>
            <a:ext cx="7620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00856"/>
            <a:ext cx="109728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1905000"/>
            <a:ext cx="109728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219200"/>
            <a:ext cx="109728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312819A-A7E0-496A-9C6B-0FBBF375D97B}" type="datetime1">
              <a:rPr lang="en-US" smtClean="0"/>
              <a:t>3/7/20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609600" y="500856"/>
            <a:ext cx="24384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219200"/>
            <a:ext cx="109728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534400" y="6356350"/>
            <a:ext cx="3052064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eaLnBrk="1" latinLnBrk="0" hangingPunct="1"/>
            <a:fld id="{0259BA2E-082A-4ACD-AA34-4B617DF5D259}" type="datetime1">
              <a:rPr lang="en-US" smtClean="0"/>
              <a:t>3/7/20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864864" y="6356350"/>
            <a:ext cx="46736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6864" y="6356350"/>
            <a:ext cx="26416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l" eaLnBrk="1" latinLnBrk="0" hangingPunct="1"/>
            <a:fld id="{EA7C8D44-3667-46F6-9772-CC52308E2A7F}" type="slidenum">
              <a:rPr kumimoji="0" lang="en-US" smtClean="0"/>
              <a:pPr algn="l" eaLnBrk="1" latinLnBrk="0" hangingPunct="1"/>
              <a:t>‹#›</a:t>
            </a:fld>
            <a:endParaRPr kumimoji="0" lang="en-US" sz="1600" dirty="0">
              <a:solidFill>
                <a:schemeClr val="tx2"/>
              </a:solidFill>
            </a:endParaRP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3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Dr. Yifeng Zhu</a:t>
            </a:r>
            <a:br>
              <a:rPr lang="en-US" sz="2000" dirty="0"/>
            </a:br>
            <a:r>
              <a:rPr lang="en-US" sz="2000" dirty="0"/>
              <a:t>Electrical and Computer Engineering</a:t>
            </a:r>
            <a:br>
              <a:rPr lang="en-US" sz="2000" dirty="0"/>
            </a:br>
            <a:r>
              <a:rPr lang="en-US" sz="2000" dirty="0"/>
              <a:t>University of Maine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Spring 2020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0600" y="337547"/>
            <a:ext cx="967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latin typeface="Bookman Old Style (Headings)"/>
              </a:rPr>
              <a:t>Embedded Systems with ARM Cortex-M Microcontrollers in Assembly Language and 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03832" y="1828801"/>
            <a:ext cx="6292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C00000"/>
                </a:solidFill>
              </a:rPr>
              <a:t>Chapter 1</a:t>
            </a:r>
          </a:p>
          <a:p>
            <a:pPr algn="r"/>
            <a:r>
              <a:rPr lang="en-US" sz="2400" b="1" dirty="0">
                <a:solidFill>
                  <a:srgbClr val="C00000"/>
                </a:solidFill>
              </a:rPr>
              <a:t>Computer and Assembly Language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27639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764" y="1524000"/>
            <a:ext cx="1733062" cy="4800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Fitbit Flex Teardown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10</a:t>
            </a:fld>
            <a:endParaRPr kumimoji="0" lang="en-US" dirty="0"/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934753"/>
            <a:ext cx="1844984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7086600" y="2399067"/>
            <a:ext cx="3048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STMicroelectronics </a:t>
            </a:r>
            <a:r>
              <a:rPr lang="en-US" b="1" dirty="0" err="1">
                <a:solidFill>
                  <a:srgbClr val="C00000"/>
                </a:solidFill>
              </a:rPr>
              <a:t>32L1</a:t>
            </a:r>
            <a:r>
              <a:rPr lang="en-US" b="1" dirty="0" err="1"/>
              <a:t>51C6</a:t>
            </a:r>
            <a:r>
              <a:rPr lang="en-US" b="1" dirty="0"/>
              <a:t> Ultra Low Power ARM </a:t>
            </a:r>
            <a:r>
              <a:rPr lang="en-US" b="1" dirty="0">
                <a:solidFill>
                  <a:srgbClr val="C00000"/>
                </a:solidFill>
              </a:rPr>
              <a:t>Cortex </a:t>
            </a:r>
            <a:r>
              <a:rPr lang="en-US" b="1" dirty="0" err="1">
                <a:solidFill>
                  <a:srgbClr val="C00000"/>
                </a:solidFill>
              </a:rPr>
              <a:t>M3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/>
              <a:t>Microcontroller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943600" y="2819400"/>
            <a:ext cx="1066800" cy="3048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162800" y="4860162"/>
            <a:ext cx="2971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Nordic Semiconductor </a:t>
            </a:r>
            <a:r>
              <a:rPr lang="en-US" dirty="0" err="1"/>
              <a:t>nRF8001</a:t>
            </a:r>
            <a:r>
              <a:rPr lang="en-US" dirty="0"/>
              <a:t> Bluetooth Low Energy Connectivity IC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943600" y="5321827"/>
            <a:ext cx="1219200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664085" y="6492551"/>
            <a:ext cx="11359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www.ifixit.com</a:t>
            </a:r>
          </a:p>
        </p:txBody>
      </p:sp>
    </p:spTree>
    <p:extLst>
      <p:ext uri="{BB962C8B-B14F-4D97-AF65-F5344CB8AC3E}">
        <p14:creationId xmlns:p14="http://schemas.microsoft.com/office/powerpoint/2010/main" val="366938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1" y="1311193"/>
            <a:ext cx="5291271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Samsung Galaxy Gear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32500" y="4267201"/>
            <a:ext cx="4178300" cy="1858963"/>
          </a:xfrm>
        </p:spPr>
        <p:txBody>
          <a:bodyPr>
            <a:normAutofit/>
          </a:bodyPr>
          <a:lstStyle/>
          <a:p>
            <a:r>
              <a:rPr lang="en-US" dirty="0"/>
              <a:t>STMicroelectronics STM32F401B </a:t>
            </a:r>
            <a:r>
              <a:rPr lang="en-US" b="1" dirty="0">
                <a:solidFill>
                  <a:srgbClr val="800000"/>
                </a:solidFill>
              </a:rPr>
              <a:t>ARM-Cortex M4</a:t>
            </a:r>
            <a:r>
              <a:rPr lang="en-US" dirty="0"/>
              <a:t> MCU with 128KB Flash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7827235" y="2247901"/>
            <a:ext cx="897268" cy="2111293"/>
          </a:xfrm>
          <a:prstGeom prst="line">
            <a:avLst/>
          </a:prstGeom>
          <a:ln w="38100">
            <a:solidFill>
              <a:srgbClr val="FFFF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808" y="1417638"/>
            <a:ext cx="4119990" cy="412273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760817" y="5756832"/>
            <a:ext cx="12740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source: </a:t>
            </a:r>
            <a:r>
              <a:rPr lang="en-US" sz="1400" i="1" dirty="0" err="1"/>
              <a:t>ifixit.com</a:t>
            </a:r>
            <a:endParaRPr lang="en-US" sz="1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11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37594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Pebble </a:t>
            </a:r>
            <a:r>
              <a:rPr lang="en-US" dirty="0" err="1"/>
              <a:t>Smartwatch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9698" y="5400323"/>
            <a:ext cx="5081103" cy="1261336"/>
          </a:xfrm>
        </p:spPr>
        <p:txBody>
          <a:bodyPr>
            <a:normAutofit/>
          </a:bodyPr>
          <a:lstStyle/>
          <a:p>
            <a:r>
              <a:rPr lang="en-US" sz="2000" dirty="0"/>
              <a:t>STMicroelectronics STM32F205RE </a:t>
            </a:r>
            <a:r>
              <a:rPr lang="en-US" sz="2000" b="1" dirty="0">
                <a:solidFill>
                  <a:srgbClr val="800000"/>
                </a:solidFill>
              </a:rPr>
              <a:t>ARM Cortex-M3 </a:t>
            </a:r>
            <a:r>
              <a:rPr lang="en-US" sz="2000" dirty="0"/>
              <a:t>MCU, with a maximum speed of 120 MHz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381" y="1250560"/>
            <a:ext cx="2933700" cy="4991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018524" y="5043848"/>
            <a:ext cx="12740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source: </a:t>
            </a:r>
            <a:r>
              <a:rPr lang="en-US" sz="1400" i="1" dirty="0" err="1"/>
              <a:t>ifixit.com</a:t>
            </a:r>
            <a:endParaRPr lang="en-US" sz="1400" i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12</a:t>
            </a:fld>
            <a:endParaRPr kumimoji="0" lang="en-US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1" y="1250560"/>
            <a:ext cx="5068403" cy="3854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V="1">
            <a:off x="6781800" y="3429000"/>
            <a:ext cx="762000" cy="198120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0709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ttps://d3nevzfk7ii3be.cloudfront.net/igi/Ie6i3fIPvq1CvuhS.hu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128" y="472381"/>
            <a:ext cx="5982922" cy="448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Oculus VR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0278" y="5105400"/>
            <a:ext cx="8229600" cy="1244600"/>
          </a:xfrm>
        </p:spPr>
        <p:txBody>
          <a:bodyPr>
            <a:noAutofit/>
          </a:bodyPr>
          <a:lstStyle/>
          <a:p>
            <a:r>
              <a:rPr lang="en-US" sz="2000" dirty="0"/>
              <a:t>Facebook’s $2 Billion Acquisition Of Oculus in 2014</a:t>
            </a:r>
          </a:p>
          <a:p>
            <a:r>
              <a:rPr lang="en-US" sz="2000" dirty="0"/>
              <a:t>ST Microelectronics STM32F072VB </a:t>
            </a:r>
            <a:r>
              <a:rPr lang="en-US" sz="2000" b="1" dirty="0">
                <a:solidFill>
                  <a:srgbClr val="C00000"/>
                </a:solidFill>
              </a:rPr>
              <a:t>ARM Cortex-M0</a:t>
            </a:r>
            <a:r>
              <a:rPr lang="en-US" sz="2000" dirty="0"/>
              <a:t> 32-bit RISC Core Microcontroller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8610601" y="5158631"/>
            <a:ext cx="12740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source: </a:t>
            </a:r>
            <a:r>
              <a:rPr lang="en-US" sz="1400" i="1" dirty="0" err="1"/>
              <a:t>ifixit.com</a:t>
            </a:r>
            <a:endParaRPr lang="en-US" sz="1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13</a:t>
            </a:fld>
            <a:endParaRPr kumimoji="0"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7696200" y="3048000"/>
            <a:ext cx="152400" cy="2418408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https://d3nevzfk7ii3be.cloudfront.net/igi/o1XDDUZujHncbBFw.hu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484" y="1545754"/>
            <a:ext cx="3120595" cy="234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082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638" y="162646"/>
            <a:ext cx="2688336" cy="969170"/>
          </a:xfrm>
        </p:spPr>
        <p:txBody>
          <a:bodyPr>
            <a:normAutofit/>
          </a:bodyPr>
          <a:lstStyle/>
          <a:p>
            <a:r>
              <a:rPr lang="en-US" dirty="0"/>
              <a:t>HTC Vive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14</a:t>
            </a:fld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962806" y="4765818"/>
            <a:ext cx="4310084" cy="1461770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STMicroelectronics 32F072R8 </a:t>
            </a:r>
            <a:r>
              <a:rPr lang="pt-BR" b="1" dirty="0">
                <a:solidFill>
                  <a:srgbClr val="FF0000"/>
                </a:solidFill>
              </a:rPr>
              <a:t>ARM Cortex-M0 </a:t>
            </a:r>
            <a:r>
              <a:rPr lang="pt-BR" dirty="0"/>
              <a:t>Microcontroller</a:t>
            </a:r>
            <a:endParaRPr lang="en-US" dirty="0"/>
          </a:p>
        </p:txBody>
      </p:sp>
      <p:pic>
        <p:nvPicPr>
          <p:cNvPr id="3074" name="Picture 2" descr="https://d3nevzfk7ii3be.cloudfront.net/igi/Dejnl3tRniTTqQMv.hu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371600"/>
            <a:ext cx="38862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d3nevzfk7ii3be.cloudfront.net/igi/ULhEjUni161GXAvb.hu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606" y="1355518"/>
            <a:ext cx="4310084" cy="323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64655" y="6400872"/>
            <a:ext cx="12740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source: </a:t>
            </a:r>
            <a:r>
              <a:rPr lang="en-US" sz="1400" i="1" dirty="0" err="1"/>
              <a:t>ifixit.com</a:t>
            </a:r>
            <a:endParaRPr lang="en-US" sz="1400" i="1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5867400" y="2971799"/>
            <a:ext cx="1676400" cy="17543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7335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041400"/>
            <a:ext cx="6180668" cy="4635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 Learning Thermostat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5422900"/>
            <a:ext cx="8686800" cy="977901"/>
          </a:xfrm>
        </p:spPr>
        <p:txBody>
          <a:bodyPr>
            <a:normAutofit/>
          </a:bodyPr>
          <a:lstStyle/>
          <a:p>
            <a:r>
              <a:rPr lang="en-US" sz="2400" dirty="0"/>
              <a:t>ST Microelectronics </a:t>
            </a:r>
            <a:r>
              <a:rPr lang="en-US" sz="2400" b="1" dirty="0">
                <a:solidFill>
                  <a:srgbClr val="800000"/>
                </a:solidFill>
              </a:rPr>
              <a:t>STM32L</a:t>
            </a:r>
            <a:r>
              <a:rPr lang="en-US" sz="2400" dirty="0"/>
              <a:t>151VB ultra-low-power 32 MHz ARM </a:t>
            </a:r>
            <a:r>
              <a:rPr lang="en-US" sz="2400" b="1" dirty="0">
                <a:solidFill>
                  <a:srgbClr val="800000"/>
                </a:solidFill>
              </a:rPr>
              <a:t>Cortex-M3 </a:t>
            </a:r>
            <a:r>
              <a:rPr lang="en-US" sz="2400" dirty="0"/>
              <a:t>MCU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1" y="1417638"/>
            <a:ext cx="3538473" cy="3499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055521" y="4917139"/>
            <a:ext cx="12740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source: </a:t>
            </a:r>
            <a:r>
              <a:rPr lang="en-US" sz="1400" i="1" dirty="0" err="1"/>
              <a:t>ifixit.com</a:t>
            </a:r>
            <a:endParaRPr lang="en-US" sz="1400" i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15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528607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19" y="1143000"/>
            <a:ext cx="3170089" cy="492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Samsung Gear Fit Fitness Tracker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8800" y="5210175"/>
            <a:ext cx="6032500" cy="1457327"/>
          </a:xfrm>
        </p:spPr>
        <p:txBody>
          <a:bodyPr>
            <a:normAutofit/>
          </a:bodyPr>
          <a:lstStyle/>
          <a:p>
            <a:r>
              <a:rPr lang="en-US" sz="2400" dirty="0"/>
              <a:t>STMicroelectronics </a:t>
            </a:r>
            <a:r>
              <a:rPr lang="en-US" sz="2400" b="1" dirty="0">
                <a:solidFill>
                  <a:srgbClr val="800000"/>
                </a:solidFill>
              </a:rPr>
              <a:t>STM32F4</a:t>
            </a:r>
            <a:r>
              <a:rPr lang="en-US" sz="2400" dirty="0"/>
              <a:t>39ZI 180 MHz, 32 bit </a:t>
            </a:r>
            <a:r>
              <a:rPr lang="en-US" sz="2400" b="1" dirty="0">
                <a:solidFill>
                  <a:srgbClr val="800000"/>
                </a:solidFill>
              </a:rPr>
              <a:t>ARM Cortex-M4 </a:t>
            </a:r>
            <a:r>
              <a:rPr lang="en-US" sz="2400" dirty="0"/>
              <a:t>CPU</a:t>
            </a:r>
          </a:p>
        </p:txBody>
      </p:sp>
      <p:sp>
        <p:nvSpPr>
          <p:cNvPr id="6" name="Rectangle 5"/>
          <p:cNvSpPr/>
          <p:nvPr/>
        </p:nvSpPr>
        <p:spPr>
          <a:xfrm>
            <a:off x="8750721" y="4902398"/>
            <a:ext cx="12740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source: </a:t>
            </a:r>
            <a:r>
              <a:rPr lang="en-US" sz="1400" i="1" dirty="0" err="1"/>
              <a:t>ifixit.com</a:t>
            </a:r>
            <a:endParaRPr lang="en-US" sz="14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932" y="1689101"/>
            <a:ext cx="5902369" cy="321329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16</a:t>
            </a:fld>
            <a:endParaRPr kumimoji="0" lang="en-US" dirty="0"/>
          </a:p>
        </p:txBody>
      </p:sp>
      <p:cxnSp>
        <p:nvCxnSpPr>
          <p:cNvPr id="9" name="Straight Arrow Connector 8"/>
          <p:cNvCxnSpPr>
            <a:stCxn id="3" idx="0"/>
          </p:cNvCxnSpPr>
          <p:nvPr/>
        </p:nvCxnSpPr>
        <p:spPr>
          <a:xfrm flipH="1" flipV="1">
            <a:off x="7086600" y="4572000"/>
            <a:ext cx="298450" cy="638174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719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27888" y="1418590"/>
            <a:ext cx="6324600" cy="493776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 Memory is arranged as a series of “locations”</a:t>
            </a:r>
          </a:p>
          <a:p>
            <a:pPr lvl="1"/>
            <a:r>
              <a:rPr lang="en-US" dirty="0"/>
              <a:t>Each location has a unique “address”</a:t>
            </a:r>
          </a:p>
          <a:p>
            <a:pPr lvl="1"/>
            <a:r>
              <a:rPr lang="en-US" dirty="0"/>
              <a:t>Each location holds a byte (</a:t>
            </a:r>
            <a:r>
              <a:rPr lang="en-US" b="1" i="1" dirty="0">
                <a:solidFill>
                  <a:srgbClr val="C00000"/>
                </a:solidFill>
              </a:rPr>
              <a:t>byte-addressable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e.g. the memory location at address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0x080001B0</a:t>
            </a:r>
            <a:r>
              <a:rPr lang="en-US" dirty="0"/>
              <a:t> contains the byte value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0x70</a:t>
            </a:r>
            <a:r>
              <a:rPr lang="en-US" dirty="0"/>
              <a:t>, i.e.,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112</a:t>
            </a:r>
          </a:p>
          <a:p>
            <a:r>
              <a:rPr lang="en-US" dirty="0"/>
              <a:t>The number of locations in memory is limited</a:t>
            </a:r>
          </a:p>
          <a:p>
            <a:pPr lvl="1"/>
            <a:r>
              <a:rPr lang="en-US" dirty="0"/>
              <a:t>e.g. 4 GB of RAM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/>
              <a:t> Gigabyte (GB) = 2</a:t>
            </a:r>
            <a:r>
              <a:rPr lang="en-US" baseline="30000" dirty="0"/>
              <a:t>30</a:t>
            </a:r>
            <a:r>
              <a:rPr lang="en-US" dirty="0"/>
              <a:t> bytes</a:t>
            </a:r>
          </a:p>
          <a:p>
            <a:pPr lvl="1"/>
            <a:r>
              <a:rPr lang="en-US" dirty="0"/>
              <a:t>2</a:t>
            </a:r>
            <a:r>
              <a:rPr lang="en-US" baseline="30000" dirty="0"/>
              <a:t>32</a:t>
            </a:r>
            <a:r>
              <a:rPr lang="en-US" dirty="0"/>
              <a:t> locations </a:t>
            </a:r>
            <a:r>
              <a:rPr lang="en-US" dirty="0">
                <a:latin typeface="Wingdings"/>
                <a:ea typeface="Wingdings"/>
                <a:cs typeface="Wingdings"/>
              </a:rPr>
              <a:t></a:t>
            </a:r>
            <a:r>
              <a:rPr lang="en-US" dirty="0"/>
              <a:t> 4,294,967,296 locations!</a:t>
            </a:r>
          </a:p>
          <a:p>
            <a:r>
              <a:rPr lang="en-US" dirty="0"/>
              <a:t>Values stored at each location can represent either </a:t>
            </a:r>
            <a:r>
              <a:rPr lang="en-US" dirty="0">
                <a:solidFill>
                  <a:srgbClr val="C00000"/>
                </a:solidFill>
              </a:rPr>
              <a:t>program data </a:t>
            </a:r>
            <a:r>
              <a:rPr lang="en-US" dirty="0"/>
              <a:t>or </a:t>
            </a:r>
            <a:r>
              <a:rPr lang="en-US" dirty="0">
                <a:solidFill>
                  <a:srgbClr val="C00000"/>
                </a:solidFill>
              </a:rPr>
              <a:t>program instructions</a:t>
            </a:r>
          </a:p>
          <a:p>
            <a:pPr lvl="1"/>
            <a:r>
              <a:rPr lang="en-US" dirty="0"/>
              <a:t>e.g. the value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0x70</a:t>
            </a:r>
            <a:r>
              <a:rPr lang="en-US" dirty="0"/>
              <a:t> might be the code used to tell the processor to add two values together</a:t>
            </a:r>
          </a:p>
          <a:p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136648" y="6356350"/>
            <a:ext cx="1981200" cy="365760"/>
          </a:xfrm>
        </p:spPr>
        <p:txBody>
          <a:bodyPr/>
          <a:lstStyle/>
          <a:p>
            <a:fld id="{AEE14D4A-FE32-40AF-B06D-E9622816B10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616600" y="1359932"/>
            <a:ext cx="685800" cy="495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616600" y="3126270"/>
            <a:ext cx="685800" cy="1477328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l-PL" b="1" dirty="0">
                <a:latin typeface="Consolas" panose="020B0609020204030204" pitchFamily="49" charset="0"/>
                <a:cs typeface="Consolas" panose="020B0609020204030204" pitchFamily="49" charset="0"/>
              </a:rPr>
              <a:t> 70    </a:t>
            </a:r>
          </a:p>
          <a:p>
            <a:r>
              <a:rPr lang="pl-PL" b="1" dirty="0">
                <a:latin typeface="Consolas" panose="020B0609020204030204" pitchFamily="49" charset="0"/>
                <a:cs typeface="Consolas" panose="020B0609020204030204" pitchFamily="49" charset="0"/>
              </a:rPr>
              <a:t> BC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l-PL" b="1" dirty="0">
                <a:latin typeface="Consolas" panose="020B0609020204030204" pitchFamily="49" charset="0"/>
                <a:cs typeface="Consolas" panose="020B0609020204030204" pitchFamily="49" charset="0"/>
              </a:rPr>
              <a:t> 18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l-PL" b="1" dirty="0">
                <a:latin typeface="Consolas" panose="020B0609020204030204" pitchFamily="49" charset="0"/>
                <a:cs typeface="Consolas" panose="020B0609020204030204" pitchFamily="49" charset="0"/>
              </a:rPr>
              <a:t> 01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l-PL" b="1" dirty="0">
                <a:latin typeface="Consolas" panose="020B0609020204030204" pitchFamily="49" charset="0"/>
                <a:cs typeface="Consolas" panose="020B0609020204030204" pitchFamily="49" charset="0"/>
              </a:rPr>
              <a:t> A0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279271" y="6031468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52972" y="1295400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0xFFFFFFFF</a:t>
            </a:r>
          </a:p>
        </p:txBody>
      </p:sp>
      <p:sp>
        <p:nvSpPr>
          <p:cNvPr id="9" name="Rectangle 8"/>
          <p:cNvSpPr/>
          <p:nvPr/>
        </p:nvSpPr>
        <p:spPr>
          <a:xfrm>
            <a:off x="9280606" y="3124200"/>
            <a:ext cx="14635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0x080001B0</a:t>
            </a:r>
          </a:p>
          <a:p>
            <a:r>
              <a:rPr lang="en-US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0x080001AF</a:t>
            </a:r>
          </a:p>
          <a:p>
            <a:r>
              <a:rPr lang="en-US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0x080001AE</a:t>
            </a:r>
          </a:p>
          <a:p>
            <a:r>
              <a:rPr lang="en-US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0x080001AD</a:t>
            </a:r>
          </a:p>
          <a:p>
            <a:r>
              <a:rPr lang="en-US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0x080001AC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16601" y="6399229"/>
            <a:ext cx="19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Memory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582114" y="545068"/>
            <a:ext cx="857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</a:rPr>
              <a:t>Address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10601" y="54506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Data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8610600" y="3438525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610600" y="3733800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610600" y="4010025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610600" y="4283075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8608244" y="896034"/>
            <a:ext cx="766557" cy="399366"/>
            <a:chOff x="7084243" y="933071"/>
            <a:chExt cx="766557" cy="399366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7084243" y="1071571"/>
              <a:ext cx="0" cy="2608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7778400" y="1071571"/>
              <a:ext cx="0" cy="2608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7084243" y="1202004"/>
              <a:ext cx="688157" cy="0"/>
            </a:xfrm>
            <a:prstGeom prst="line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7156379" y="933071"/>
              <a:ext cx="6944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8 bits</a:t>
              </a:r>
            </a:p>
          </p:txBody>
        </p:sp>
      </p:grpSp>
      <p:cxnSp>
        <p:nvCxnSpPr>
          <p:cNvPr id="27" name="Straight Connector 26"/>
          <p:cNvCxnSpPr/>
          <p:nvPr/>
        </p:nvCxnSpPr>
        <p:spPr>
          <a:xfrm>
            <a:off x="10591800" y="1034534"/>
            <a:ext cx="0" cy="260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9302400" y="1164967"/>
            <a:ext cx="1289400" cy="0"/>
          </a:xfrm>
          <a:prstGeom prst="line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525001" y="914401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32 bits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C3C35-3755-9847-99E1-F16A7E5149DE}" type="slidenum">
              <a:rPr lang="en-US"/>
              <a:pPr/>
              <a:t>18</a:t>
            </a:fld>
            <a:endParaRPr lang="en-US"/>
          </a:p>
        </p:txBody>
      </p:sp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Architecture</a:t>
            </a:r>
          </a:p>
        </p:txBody>
      </p:sp>
      <p:sp>
        <p:nvSpPr>
          <p:cNvPr id="210948" name="Rectangle 4"/>
          <p:cNvSpPr>
            <a:spLocks noChangeArrowheads="1"/>
          </p:cNvSpPr>
          <p:nvPr/>
        </p:nvSpPr>
        <p:spPr bwMode="auto">
          <a:xfrm>
            <a:off x="3724275" y="2338388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837194" y="1821623"/>
            <a:ext cx="3594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Instructions and data are stored in the same memory.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1" y="1410035"/>
            <a:ext cx="19159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Von-Neumann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19927" y="1410035"/>
            <a:ext cx="1185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Harvard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715000" y="1410036"/>
            <a:ext cx="0" cy="4847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400801" y="1810146"/>
            <a:ext cx="3650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Data and instructions are stored into separate memories. </a:t>
            </a: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133" y="3275949"/>
            <a:ext cx="27622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276601"/>
            <a:ext cx="276225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411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C3C35-3755-9847-99E1-F16A7E5149DE}" type="slidenum">
              <a:rPr lang="en-US"/>
              <a:pPr/>
              <a:t>19</a:t>
            </a:fld>
            <a:endParaRPr lang="en-US"/>
          </a:p>
        </p:txBody>
      </p:sp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Architecture</a:t>
            </a:r>
          </a:p>
        </p:txBody>
      </p:sp>
      <p:sp>
        <p:nvSpPr>
          <p:cNvPr id="210948" name="Rectangle 4"/>
          <p:cNvSpPr>
            <a:spLocks noChangeArrowheads="1"/>
          </p:cNvSpPr>
          <p:nvPr/>
        </p:nvSpPr>
        <p:spPr bwMode="auto">
          <a:xfrm>
            <a:off x="3724275" y="2338388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194" y="2667001"/>
            <a:ext cx="3636372" cy="2989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37194" y="1821623"/>
            <a:ext cx="3594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Instructions and data are stored in the same memory.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673400"/>
            <a:ext cx="3650093" cy="3405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743201" y="1410035"/>
            <a:ext cx="19159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Von-Neumann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19927" y="1410035"/>
            <a:ext cx="1185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Harvard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715000" y="1410036"/>
            <a:ext cx="0" cy="4847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400801" y="1810146"/>
            <a:ext cx="3650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Data and instructions are stored into separate memories. </a:t>
            </a:r>
          </a:p>
        </p:txBody>
      </p:sp>
    </p:spTree>
    <p:extLst>
      <p:ext uri="{BB962C8B-B14F-4D97-AF65-F5344CB8AC3E}">
        <p14:creationId xmlns:p14="http://schemas.microsoft.com/office/powerpoint/2010/main" val="130829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4" name="Picture 6" descr="http://ecx.images-amazon.com/images/I/61YRYwYtSJL._SL1500_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1" y="1344704"/>
            <a:ext cx="3583409" cy="201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Systems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</a:t>
            </a:fld>
            <a:endParaRPr kumimoji="0" lang="en-US" dirty="0"/>
          </a:p>
        </p:txBody>
      </p:sp>
      <p:pic>
        <p:nvPicPr>
          <p:cNvPr id="53256" name="Picture 8" descr="http://shawncraine.com/presentations/automotive-embedded-systems/images/trans-porsch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1" y="3276600"/>
            <a:ext cx="4562475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60" name="Picture 12" descr="http://i00.i.aliimg.com/photo/v0/859900826/F05062_RC_Quadcopter_ARF_F450_Frame_Ki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593" y="1167044"/>
            <a:ext cx="3013579" cy="219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0" name="Picture 2" descr="SmartWatch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68829"/>
            <a:ext cx="3200400" cy="216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2" name="Picture 4" descr="http://news.thomasnet.com/IMT/wp-content/uploads/sites/2/2014/08/google-glas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875" y="1383792"/>
            <a:ext cx="3281623" cy="217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64" name="Picture 16" descr="http://www.robotshop.com/blog/en/files/atlas-boston0dynamics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756" y="3053182"/>
            <a:ext cx="2679558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613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A0064-FED4-4CA4-A2B9-4727A9D3F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ARM Cortex-M Series Family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04C90F-CA76-4531-AEEA-4F76F67BE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20</a:t>
            </a:fld>
            <a:endParaRPr kumimoji="0"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8290A4-A52E-490C-A018-C9ED15E0966D}"/>
              </a:ext>
            </a:extLst>
          </p:cNvPr>
          <p:cNvSpPr txBox="1"/>
          <p:nvPr/>
        </p:nvSpPr>
        <p:spPr>
          <a:xfrm>
            <a:off x="1837194" y="1821623"/>
            <a:ext cx="3594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Instructions and data are stored in the same memory.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FB3AD8-FADA-4F7A-B815-1B2D85F36EC2}"/>
              </a:ext>
            </a:extLst>
          </p:cNvPr>
          <p:cNvSpPr txBox="1"/>
          <p:nvPr/>
        </p:nvSpPr>
        <p:spPr>
          <a:xfrm>
            <a:off x="2743201" y="1410035"/>
            <a:ext cx="19159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Von-Neumann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484527-C9CB-4208-90E2-189579A115D0}"/>
              </a:ext>
            </a:extLst>
          </p:cNvPr>
          <p:cNvSpPr txBox="1"/>
          <p:nvPr/>
        </p:nvSpPr>
        <p:spPr>
          <a:xfrm>
            <a:off x="7819927" y="1410035"/>
            <a:ext cx="1185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Harvard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66F0AE-20E7-4B0E-AD21-B50132960117}"/>
              </a:ext>
            </a:extLst>
          </p:cNvPr>
          <p:cNvSpPr txBox="1"/>
          <p:nvPr/>
        </p:nvSpPr>
        <p:spPr>
          <a:xfrm>
            <a:off x="6400801" y="1810146"/>
            <a:ext cx="3650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Data and instructions are stored into separate memories.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A28F77-7033-4C7B-8630-60425783D715}"/>
              </a:ext>
            </a:extLst>
          </p:cNvPr>
          <p:cNvCxnSpPr/>
          <p:nvPr/>
        </p:nvCxnSpPr>
        <p:spPr>
          <a:xfrm>
            <a:off x="5715000" y="1410036"/>
            <a:ext cx="0" cy="4847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6">
            <a:extLst>
              <a:ext uri="{FF2B5EF4-FFF2-40B4-BE49-F238E27FC236}">
                <a16:creationId xmlns:a16="http://schemas.microsoft.com/office/drawing/2014/main" id="{8417C225-F83D-4816-A449-BECAAC103419}"/>
              </a:ext>
            </a:extLst>
          </p:cNvPr>
          <p:cNvGrpSpPr>
            <a:grpSpLocks/>
          </p:cNvGrpSpPr>
          <p:nvPr/>
        </p:nvGrpSpPr>
        <p:grpSpPr bwMode="auto">
          <a:xfrm>
            <a:off x="2076485" y="2870807"/>
            <a:ext cx="1207526" cy="1101376"/>
            <a:chOff x="6790786" y="4391025"/>
            <a:chExt cx="1227904" cy="1227904"/>
          </a:xfrm>
        </p:grpSpPr>
        <p:grpSp>
          <p:nvGrpSpPr>
            <p:cNvPr id="10" name="Group 7">
              <a:extLst>
                <a:ext uri="{FF2B5EF4-FFF2-40B4-BE49-F238E27FC236}">
                  <a16:creationId xmlns:a16="http://schemas.microsoft.com/office/drawing/2014/main" id="{E714B200-320E-4F41-B7A6-F6F19AF012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96116" y="4391025"/>
              <a:ext cx="817243" cy="1227904"/>
              <a:chOff x="6767513" y="4391025"/>
              <a:chExt cx="817243" cy="1227904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E3463D4-2F3A-4345-88A9-1D4B494C1D88}"/>
                  </a:ext>
                </a:extLst>
              </p:cNvPr>
              <p:cNvSpPr/>
              <p:nvPr/>
            </p:nvSpPr>
            <p:spPr bwMode="auto">
              <a:xfrm>
                <a:off x="6766833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93C6CB3-517E-4719-832D-8CECD75DEEAB}"/>
                  </a:ext>
                </a:extLst>
              </p:cNvPr>
              <p:cNvSpPr/>
              <p:nvPr/>
            </p:nvSpPr>
            <p:spPr bwMode="auto">
              <a:xfrm>
                <a:off x="6881057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5B7BE6E-9D0A-454D-800B-15E74BE83B35}"/>
                  </a:ext>
                </a:extLst>
              </p:cNvPr>
              <p:cNvSpPr/>
              <p:nvPr/>
            </p:nvSpPr>
            <p:spPr bwMode="auto">
              <a:xfrm>
                <a:off x="6985762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4F69FD1-5616-413F-9B1C-EE6965CB4F38}"/>
                  </a:ext>
                </a:extLst>
              </p:cNvPr>
              <p:cNvSpPr/>
              <p:nvPr/>
            </p:nvSpPr>
            <p:spPr bwMode="auto">
              <a:xfrm>
                <a:off x="7099986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D65F24E-2189-4FB0-9862-3F9C53DAA7EA}"/>
                  </a:ext>
                </a:extLst>
              </p:cNvPr>
              <p:cNvSpPr/>
              <p:nvPr/>
            </p:nvSpPr>
            <p:spPr bwMode="auto">
              <a:xfrm>
                <a:off x="7206278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8B2E214-F4E9-4422-804A-8BBA4F396EF5}"/>
                  </a:ext>
                </a:extLst>
              </p:cNvPr>
              <p:cNvSpPr/>
              <p:nvPr/>
            </p:nvSpPr>
            <p:spPr bwMode="auto">
              <a:xfrm>
                <a:off x="7320502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E05CB2A-E924-4287-B638-9FB9BA78C38A}"/>
                  </a:ext>
                </a:extLst>
              </p:cNvPr>
              <p:cNvSpPr/>
              <p:nvPr/>
            </p:nvSpPr>
            <p:spPr bwMode="auto">
              <a:xfrm>
                <a:off x="7425207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3B8A551-F093-433E-99E5-7B5F78F71658}"/>
                  </a:ext>
                </a:extLst>
              </p:cNvPr>
              <p:cNvSpPr/>
              <p:nvPr/>
            </p:nvSpPr>
            <p:spPr bwMode="auto">
              <a:xfrm>
                <a:off x="7539430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CDAFE8A7-1C63-4EF2-9DFB-4D7ABAFB507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996116" y="4386262"/>
              <a:ext cx="817243" cy="1227904"/>
              <a:chOff x="6767513" y="4391025"/>
              <a:chExt cx="817243" cy="122790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E3A69D6-6525-4320-95F5-6D56D73797DB}"/>
                  </a:ext>
                </a:extLst>
              </p:cNvPr>
              <p:cNvSpPr/>
              <p:nvPr/>
            </p:nvSpPr>
            <p:spPr bwMode="auto">
              <a:xfrm>
                <a:off x="6767096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58AC61E-21BC-4F43-B341-32C7A0488506}"/>
                  </a:ext>
                </a:extLst>
              </p:cNvPr>
              <p:cNvSpPr/>
              <p:nvPr/>
            </p:nvSpPr>
            <p:spPr bwMode="auto">
              <a:xfrm>
                <a:off x="6881467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91511E4-F9E1-409B-8418-C2547D89895E}"/>
                  </a:ext>
                </a:extLst>
              </p:cNvPr>
              <p:cNvSpPr/>
              <p:nvPr/>
            </p:nvSpPr>
            <p:spPr bwMode="auto">
              <a:xfrm>
                <a:off x="6986308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17D8F76-E5DB-48B7-BA78-0C3AD5B79DA3}"/>
                  </a:ext>
                </a:extLst>
              </p:cNvPr>
              <p:cNvSpPr/>
              <p:nvPr/>
            </p:nvSpPr>
            <p:spPr bwMode="auto">
              <a:xfrm>
                <a:off x="7100679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F011D2C-C184-4210-BA39-2DB2C9C5ADFD}"/>
                  </a:ext>
                </a:extLst>
              </p:cNvPr>
              <p:cNvSpPr/>
              <p:nvPr/>
            </p:nvSpPr>
            <p:spPr bwMode="auto">
              <a:xfrm>
                <a:off x="7205519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EB89B35-4A70-49DE-90B3-8F9AB7C2A354}"/>
                  </a:ext>
                </a:extLst>
              </p:cNvPr>
              <p:cNvSpPr/>
              <p:nvPr/>
            </p:nvSpPr>
            <p:spPr bwMode="auto">
              <a:xfrm>
                <a:off x="7319891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21E3533-EB75-4514-B824-60D211894AE0}"/>
                  </a:ext>
                </a:extLst>
              </p:cNvPr>
              <p:cNvSpPr/>
              <p:nvPr/>
            </p:nvSpPr>
            <p:spPr bwMode="auto">
              <a:xfrm>
                <a:off x="7424731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AB87C16-00BE-466D-A216-5CCE97B61158}"/>
                  </a:ext>
                </a:extLst>
              </p:cNvPr>
              <p:cNvSpPr/>
              <p:nvPr/>
            </p:nvSpPr>
            <p:spPr bwMode="auto">
              <a:xfrm>
                <a:off x="7539103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37E58A-8688-4691-8A19-D857900DEE18}"/>
                </a:ext>
              </a:extLst>
            </p:cNvPr>
            <p:cNvSpPr/>
            <p:nvPr/>
          </p:nvSpPr>
          <p:spPr bwMode="auto">
            <a:xfrm>
              <a:off x="6881213" y="4472038"/>
              <a:ext cx="1058155" cy="105634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GB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ARM</a:t>
              </a:r>
            </a:p>
            <a:p>
              <a:pPr algn="ctr">
                <a:defRPr/>
              </a:pPr>
              <a:r>
                <a:rPr lang="en-GB" sz="12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Cortex-M0</a:t>
              </a:r>
            </a:p>
          </p:txBody>
        </p:sp>
      </p:grpSp>
      <p:grpSp>
        <p:nvGrpSpPr>
          <p:cNvPr id="29" name="Group 6">
            <a:extLst>
              <a:ext uri="{FF2B5EF4-FFF2-40B4-BE49-F238E27FC236}">
                <a16:creationId xmlns:a16="http://schemas.microsoft.com/office/drawing/2014/main" id="{D3AB79EC-FDFB-4A53-8687-EC720D05A8F6}"/>
              </a:ext>
            </a:extLst>
          </p:cNvPr>
          <p:cNvGrpSpPr>
            <a:grpSpLocks/>
          </p:cNvGrpSpPr>
          <p:nvPr/>
        </p:nvGrpSpPr>
        <p:grpSpPr bwMode="auto">
          <a:xfrm>
            <a:off x="2086548" y="4441720"/>
            <a:ext cx="1207526" cy="1101376"/>
            <a:chOff x="6790786" y="4391025"/>
            <a:chExt cx="1227904" cy="1227904"/>
          </a:xfrm>
        </p:grpSpPr>
        <p:grpSp>
          <p:nvGrpSpPr>
            <p:cNvPr id="30" name="Group 7">
              <a:extLst>
                <a:ext uri="{FF2B5EF4-FFF2-40B4-BE49-F238E27FC236}">
                  <a16:creationId xmlns:a16="http://schemas.microsoft.com/office/drawing/2014/main" id="{B51510F2-4C34-4517-BDB5-5F887A57FE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96116" y="4391025"/>
              <a:ext cx="817243" cy="1227904"/>
              <a:chOff x="6767513" y="4391025"/>
              <a:chExt cx="817243" cy="1227904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E6CA901-73D0-4D73-A2C1-CFF6B898B285}"/>
                  </a:ext>
                </a:extLst>
              </p:cNvPr>
              <p:cNvSpPr/>
              <p:nvPr/>
            </p:nvSpPr>
            <p:spPr bwMode="auto">
              <a:xfrm>
                <a:off x="6766833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6AE8F3C-D234-49C2-8FDD-01E68EA57EFA}"/>
                  </a:ext>
                </a:extLst>
              </p:cNvPr>
              <p:cNvSpPr/>
              <p:nvPr/>
            </p:nvSpPr>
            <p:spPr bwMode="auto">
              <a:xfrm>
                <a:off x="6881057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30203D6-1D1D-4CDD-993F-6B87792550D2}"/>
                  </a:ext>
                </a:extLst>
              </p:cNvPr>
              <p:cNvSpPr/>
              <p:nvPr/>
            </p:nvSpPr>
            <p:spPr bwMode="auto">
              <a:xfrm>
                <a:off x="6985762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091FA4F-1B1F-4A16-A4D1-4335A77E80AB}"/>
                  </a:ext>
                </a:extLst>
              </p:cNvPr>
              <p:cNvSpPr/>
              <p:nvPr/>
            </p:nvSpPr>
            <p:spPr bwMode="auto">
              <a:xfrm>
                <a:off x="7099986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7FA8DE51-0466-4025-9106-BB0877367DF4}"/>
                  </a:ext>
                </a:extLst>
              </p:cNvPr>
              <p:cNvSpPr/>
              <p:nvPr/>
            </p:nvSpPr>
            <p:spPr bwMode="auto">
              <a:xfrm>
                <a:off x="7206278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02F36AA-DA16-4FE7-9A17-E6B64B224F2A}"/>
                  </a:ext>
                </a:extLst>
              </p:cNvPr>
              <p:cNvSpPr/>
              <p:nvPr/>
            </p:nvSpPr>
            <p:spPr bwMode="auto">
              <a:xfrm>
                <a:off x="7320502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7CA364D-DD50-4DA6-9458-6948F29B6690}"/>
                  </a:ext>
                </a:extLst>
              </p:cNvPr>
              <p:cNvSpPr/>
              <p:nvPr/>
            </p:nvSpPr>
            <p:spPr bwMode="auto">
              <a:xfrm>
                <a:off x="7425207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7673B77-A8EE-4EC9-BE95-FD073448611F}"/>
                  </a:ext>
                </a:extLst>
              </p:cNvPr>
              <p:cNvSpPr/>
              <p:nvPr/>
            </p:nvSpPr>
            <p:spPr bwMode="auto">
              <a:xfrm>
                <a:off x="7539430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31" name="Group 8">
              <a:extLst>
                <a:ext uri="{FF2B5EF4-FFF2-40B4-BE49-F238E27FC236}">
                  <a16:creationId xmlns:a16="http://schemas.microsoft.com/office/drawing/2014/main" id="{F59730A1-A34D-4623-97DD-EC90CD58407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996116" y="4386262"/>
              <a:ext cx="817243" cy="1227904"/>
              <a:chOff x="6767513" y="4391025"/>
              <a:chExt cx="817243" cy="122790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0A0993B-0400-47F0-80B8-5C4182C428E5}"/>
                  </a:ext>
                </a:extLst>
              </p:cNvPr>
              <p:cNvSpPr/>
              <p:nvPr/>
            </p:nvSpPr>
            <p:spPr bwMode="auto">
              <a:xfrm>
                <a:off x="6767096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D543212-96DE-4F69-BDED-2222397B114D}"/>
                  </a:ext>
                </a:extLst>
              </p:cNvPr>
              <p:cNvSpPr/>
              <p:nvPr/>
            </p:nvSpPr>
            <p:spPr bwMode="auto">
              <a:xfrm>
                <a:off x="6881467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1DB57E4-5934-48D3-81B8-C1975E868F44}"/>
                  </a:ext>
                </a:extLst>
              </p:cNvPr>
              <p:cNvSpPr/>
              <p:nvPr/>
            </p:nvSpPr>
            <p:spPr bwMode="auto">
              <a:xfrm>
                <a:off x="6986308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6B0E42D-5CCC-4FDD-88C0-4F27F5D56A25}"/>
                  </a:ext>
                </a:extLst>
              </p:cNvPr>
              <p:cNvSpPr/>
              <p:nvPr/>
            </p:nvSpPr>
            <p:spPr bwMode="auto">
              <a:xfrm>
                <a:off x="7100679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F63A85F-EA30-4942-8300-8FA6F3397A48}"/>
                  </a:ext>
                </a:extLst>
              </p:cNvPr>
              <p:cNvSpPr/>
              <p:nvPr/>
            </p:nvSpPr>
            <p:spPr bwMode="auto">
              <a:xfrm>
                <a:off x="7205519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E67F62C-A8EE-424C-A2B6-99AAF2805C6D}"/>
                  </a:ext>
                </a:extLst>
              </p:cNvPr>
              <p:cNvSpPr/>
              <p:nvPr/>
            </p:nvSpPr>
            <p:spPr bwMode="auto">
              <a:xfrm>
                <a:off x="7319891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DFEB3B0-47BA-4BF4-9E20-7EC631093155}"/>
                  </a:ext>
                </a:extLst>
              </p:cNvPr>
              <p:cNvSpPr/>
              <p:nvPr/>
            </p:nvSpPr>
            <p:spPr bwMode="auto">
              <a:xfrm>
                <a:off x="7424731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4F226A6-E4FB-475E-A0F1-EB0591B707E6}"/>
                  </a:ext>
                </a:extLst>
              </p:cNvPr>
              <p:cNvSpPr/>
              <p:nvPr/>
            </p:nvSpPr>
            <p:spPr bwMode="auto">
              <a:xfrm>
                <a:off x="7539103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AED5DEE-910C-4DC3-BBF5-C0048FC496A7}"/>
                </a:ext>
              </a:extLst>
            </p:cNvPr>
            <p:cNvSpPr/>
            <p:nvPr/>
          </p:nvSpPr>
          <p:spPr bwMode="auto">
            <a:xfrm>
              <a:off x="6881213" y="4472038"/>
              <a:ext cx="1058155" cy="105634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GB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ARM</a:t>
              </a:r>
            </a:p>
            <a:p>
              <a:pPr algn="ctr">
                <a:defRPr/>
              </a:pPr>
              <a:r>
                <a:rPr lang="en-GB" sz="12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Cortex-M1</a:t>
              </a:r>
            </a:p>
          </p:txBody>
        </p:sp>
      </p:grpSp>
      <p:grpSp>
        <p:nvGrpSpPr>
          <p:cNvPr id="49" name="Group 6">
            <a:extLst>
              <a:ext uri="{FF2B5EF4-FFF2-40B4-BE49-F238E27FC236}">
                <a16:creationId xmlns:a16="http://schemas.microsoft.com/office/drawing/2014/main" id="{4DD5CF1F-80A5-4359-B788-D7ECFFCBBB68}"/>
              </a:ext>
            </a:extLst>
          </p:cNvPr>
          <p:cNvGrpSpPr>
            <a:grpSpLocks/>
          </p:cNvGrpSpPr>
          <p:nvPr/>
        </p:nvGrpSpPr>
        <p:grpSpPr bwMode="auto">
          <a:xfrm>
            <a:off x="3938905" y="2866300"/>
            <a:ext cx="1207526" cy="1101376"/>
            <a:chOff x="6790786" y="4391025"/>
            <a:chExt cx="1227904" cy="1227904"/>
          </a:xfrm>
        </p:grpSpPr>
        <p:grpSp>
          <p:nvGrpSpPr>
            <p:cNvPr id="50" name="Group 7">
              <a:extLst>
                <a:ext uri="{FF2B5EF4-FFF2-40B4-BE49-F238E27FC236}">
                  <a16:creationId xmlns:a16="http://schemas.microsoft.com/office/drawing/2014/main" id="{62E7C0BE-C44B-4C22-8220-E19F9AB0A4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96116" y="4391025"/>
              <a:ext cx="817243" cy="1227904"/>
              <a:chOff x="6767513" y="4391025"/>
              <a:chExt cx="817243" cy="1227904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16EE86C-EF75-41E9-9A11-600194A4B4A0}"/>
                  </a:ext>
                </a:extLst>
              </p:cNvPr>
              <p:cNvSpPr/>
              <p:nvPr/>
            </p:nvSpPr>
            <p:spPr bwMode="auto">
              <a:xfrm>
                <a:off x="6766833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E46ABE8-AF2E-4A46-8988-53491AB5F0D5}"/>
                  </a:ext>
                </a:extLst>
              </p:cNvPr>
              <p:cNvSpPr/>
              <p:nvPr/>
            </p:nvSpPr>
            <p:spPr bwMode="auto">
              <a:xfrm>
                <a:off x="6881057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4C10C91-2322-49E0-A218-C7CAF5AAE59D}"/>
                  </a:ext>
                </a:extLst>
              </p:cNvPr>
              <p:cNvSpPr/>
              <p:nvPr/>
            </p:nvSpPr>
            <p:spPr bwMode="auto">
              <a:xfrm>
                <a:off x="6985762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102F3DE-7DA1-43E8-8451-8958EB89DACB}"/>
                  </a:ext>
                </a:extLst>
              </p:cNvPr>
              <p:cNvSpPr/>
              <p:nvPr/>
            </p:nvSpPr>
            <p:spPr bwMode="auto">
              <a:xfrm>
                <a:off x="7099986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32D393D-D338-4F15-B268-4BEE6130F8B2}"/>
                  </a:ext>
                </a:extLst>
              </p:cNvPr>
              <p:cNvSpPr/>
              <p:nvPr/>
            </p:nvSpPr>
            <p:spPr bwMode="auto">
              <a:xfrm>
                <a:off x="7206278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6B5617E-9148-42A5-A33B-6A6856A9322C}"/>
                  </a:ext>
                </a:extLst>
              </p:cNvPr>
              <p:cNvSpPr/>
              <p:nvPr/>
            </p:nvSpPr>
            <p:spPr bwMode="auto">
              <a:xfrm>
                <a:off x="7320502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998A2F9-8C1E-4476-9845-1794A3747FA2}"/>
                  </a:ext>
                </a:extLst>
              </p:cNvPr>
              <p:cNvSpPr/>
              <p:nvPr/>
            </p:nvSpPr>
            <p:spPr bwMode="auto">
              <a:xfrm>
                <a:off x="7425207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E3A93FB-00DE-45BE-97AC-7F3D32F9B57E}"/>
                  </a:ext>
                </a:extLst>
              </p:cNvPr>
              <p:cNvSpPr/>
              <p:nvPr/>
            </p:nvSpPr>
            <p:spPr bwMode="auto">
              <a:xfrm>
                <a:off x="7539430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51" name="Group 8">
              <a:extLst>
                <a:ext uri="{FF2B5EF4-FFF2-40B4-BE49-F238E27FC236}">
                  <a16:creationId xmlns:a16="http://schemas.microsoft.com/office/drawing/2014/main" id="{E35B690F-A2CF-4F2C-9C82-7CA843CEF13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996116" y="4386262"/>
              <a:ext cx="817243" cy="1227904"/>
              <a:chOff x="6767513" y="4391025"/>
              <a:chExt cx="817243" cy="1227904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97A799F-6E23-48B0-B6A9-D256502DAA64}"/>
                  </a:ext>
                </a:extLst>
              </p:cNvPr>
              <p:cNvSpPr/>
              <p:nvPr/>
            </p:nvSpPr>
            <p:spPr bwMode="auto">
              <a:xfrm>
                <a:off x="6767096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E0D7D22-CA94-48F9-9787-07861E35C706}"/>
                  </a:ext>
                </a:extLst>
              </p:cNvPr>
              <p:cNvSpPr/>
              <p:nvPr/>
            </p:nvSpPr>
            <p:spPr bwMode="auto">
              <a:xfrm>
                <a:off x="6881467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E0AB9851-2AA2-4E6F-811F-1C71D86F4A0E}"/>
                  </a:ext>
                </a:extLst>
              </p:cNvPr>
              <p:cNvSpPr/>
              <p:nvPr/>
            </p:nvSpPr>
            <p:spPr bwMode="auto">
              <a:xfrm>
                <a:off x="6986308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8356977-51EE-4C26-B912-EAAE958B3144}"/>
                  </a:ext>
                </a:extLst>
              </p:cNvPr>
              <p:cNvSpPr/>
              <p:nvPr/>
            </p:nvSpPr>
            <p:spPr bwMode="auto">
              <a:xfrm>
                <a:off x="7100679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7C0ACFB-9B0E-4314-BEAF-3DC4B5AEAC38}"/>
                  </a:ext>
                </a:extLst>
              </p:cNvPr>
              <p:cNvSpPr/>
              <p:nvPr/>
            </p:nvSpPr>
            <p:spPr bwMode="auto">
              <a:xfrm>
                <a:off x="7205519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1B6F677-958C-4F7C-B77C-5D92F777B586}"/>
                  </a:ext>
                </a:extLst>
              </p:cNvPr>
              <p:cNvSpPr/>
              <p:nvPr/>
            </p:nvSpPr>
            <p:spPr bwMode="auto">
              <a:xfrm>
                <a:off x="7319891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269F19C0-B8D7-417D-B601-CD36AFC9DEB0}"/>
                  </a:ext>
                </a:extLst>
              </p:cNvPr>
              <p:cNvSpPr/>
              <p:nvPr/>
            </p:nvSpPr>
            <p:spPr bwMode="auto">
              <a:xfrm>
                <a:off x="7424731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A82108F-1D1A-4D57-AC51-F9D98B6623A2}"/>
                  </a:ext>
                </a:extLst>
              </p:cNvPr>
              <p:cNvSpPr/>
              <p:nvPr/>
            </p:nvSpPr>
            <p:spPr bwMode="auto">
              <a:xfrm>
                <a:off x="7539103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CFCAF15-8329-42A4-91D0-F08487B76BD4}"/>
                </a:ext>
              </a:extLst>
            </p:cNvPr>
            <p:cNvSpPr/>
            <p:nvPr/>
          </p:nvSpPr>
          <p:spPr bwMode="auto">
            <a:xfrm>
              <a:off x="6881213" y="4472038"/>
              <a:ext cx="1058155" cy="105634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GB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ARM</a:t>
              </a:r>
            </a:p>
            <a:p>
              <a:pPr algn="ctr">
                <a:defRPr/>
              </a:pPr>
              <a:r>
                <a:rPr lang="en-GB" sz="12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Cortex-M0+</a:t>
              </a:r>
            </a:p>
          </p:txBody>
        </p:sp>
      </p:grpSp>
      <p:grpSp>
        <p:nvGrpSpPr>
          <p:cNvPr id="109" name="Group 6">
            <a:extLst>
              <a:ext uri="{FF2B5EF4-FFF2-40B4-BE49-F238E27FC236}">
                <a16:creationId xmlns:a16="http://schemas.microsoft.com/office/drawing/2014/main" id="{258E1E90-5A5B-4AEE-97CE-0493F38B171F}"/>
              </a:ext>
            </a:extLst>
          </p:cNvPr>
          <p:cNvGrpSpPr>
            <a:grpSpLocks/>
          </p:cNvGrpSpPr>
          <p:nvPr/>
        </p:nvGrpSpPr>
        <p:grpSpPr bwMode="auto">
          <a:xfrm>
            <a:off x="3938904" y="4455657"/>
            <a:ext cx="1207526" cy="1101376"/>
            <a:chOff x="6790786" y="4391025"/>
            <a:chExt cx="1227904" cy="1227904"/>
          </a:xfrm>
        </p:grpSpPr>
        <p:grpSp>
          <p:nvGrpSpPr>
            <p:cNvPr id="110" name="Group 7">
              <a:extLst>
                <a:ext uri="{FF2B5EF4-FFF2-40B4-BE49-F238E27FC236}">
                  <a16:creationId xmlns:a16="http://schemas.microsoft.com/office/drawing/2014/main" id="{2143B845-2ADD-4E0F-A2E2-B2AC25116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96116" y="4391025"/>
              <a:ext cx="817243" cy="1227904"/>
              <a:chOff x="6767513" y="4391025"/>
              <a:chExt cx="817243" cy="1227904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6DC25AF7-50F6-4CAE-9956-7BF996B755F0}"/>
                  </a:ext>
                </a:extLst>
              </p:cNvPr>
              <p:cNvSpPr/>
              <p:nvPr/>
            </p:nvSpPr>
            <p:spPr bwMode="auto">
              <a:xfrm>
                <a:off x="6766833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C6DF2D03-F248-4035-9D80-512BF385BBEB}"/>
                  </a:ext>
                </a:extLst>
              </p:cNvPr>
              <p:cNvSpPr/>
              <p:nvPr/>
            </p:nvSpPr>
            <p:spPr bwMode="auto">
              <a:xfrm>
                <a:off x="6881057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37E4D27A-2C4D-4696-A023-7D59002AD51D}"/>
                  </a:ext>
                </a:extLst>
              </p:cNvPr>
              <p:cNvSpPr/>
              <p:nvPr/>
            </p:nvSpPr>
            <p:spPr bwMode="auto">
              <a:xfrm>
                <a:off x="6985762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ED25358D-25C6-4FF4-A445-A555BEB30BA7}"/>
                  </a:ext>
                </a:extLst>
              </p:cNvPr>
              <p:cNvSpPr/>
              <p:nvPr/>
            </p:nvSpPr>
            <p:spPr bwMode="auto">
              <a:xfrm>
                <a:off x="7099986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FCBD45DF-FD77-4620-A7C2-6221A7690B3F}"/>
                  </a:ext>
                </a:extLst>
              </p:cNvPr>
              <p:cNvSpPr/>
              <p:nvPr/>
            </p:nvSpPr>
            <p:spPr bwMode="auto">
              <a:xfrm>
                <a:off x="7206278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30AEF048-FEA2-4B89-B937-6111AD1BC4F2}"/>
                  </a:ext>
                </a:extLst>
              </p:cNvPr>
              <p:cNvSpPr/>
              <p:nvPr/>
            </p:nvSpPr>
            <p:spPr bwMode="auto">
              <a:xfrm>
                <a:off x="7320502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2464946E-C7EA-4682-AD64-93EB5E3BDE57}"/>
                  </a:ext>
                </a:extLst>
              </p:cNvPr>
              <p:cNvSpPr/>
              <p:nvPr/>
            </p:nvSpPr>
            <p:spPr bwMode="auto">
              <a:xfrm>
                <a:off x="7425207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3308D701-BC5C-42F8-B96D-7EF5DF84A6CA}"/>
                  </a:ext>
                </a:extLst>
              </p:cNvPr>
              <p:cNvSpPr/>
              <p:nvPr/>
            </p:nvSpPr>
            <p:spPr bwMode="auto">
              <a:xfrm>
                <a:off x="7539430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111" name="Group 8">
              <a:extLst>
                <a:ext uri="{FF2B5EF4-FFF2-40B4-BE49-F238E27FC236}">
                  <a16:creationId xmlns:a16="http://schemas.microsoft.com/office/drawing/2014/main" id="{6932581E-CF0D-451C-9DF9-87F02341F4A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996116" y="4386262"/>
              <a:ext cx="817243" cy="1227904"/>
              <a:chOff x="6767513" y="4391025"/>
              <a:chExt cx="817243" cy="1227904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F93936E6-2421-4B3A-9209-F0D5BC3C2D3A}"/>
                  </a:ext>
                </a:extLst>
              </p:cNvPr>
              <p:cNvSpPr/>
              <p:nvPr/>
            </p:nvSpPr>
            <p:spPr bwMode="auto">
              <a:xfrm>
                <a:off x="6767096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6D9B7E9B-413B-4EB8-A568-9F288EB7929A}"/>
                  </a:ext>
                </a:extLst>
              </p:cNvPr>
              <p:cNvSpPr/>
              <p:nvPr/>
            </p:nvSpPr>
            <p:spPr bwMode="auto">
              <a:xfrm>
                <a:off x="6881467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137B5862-EA91-4001-A10D-44AB31038DE8}"/>
                  </a:ext>
                </a:extLst>
              </p:cNvPr>
              <p:cNvSpPr/>
              <p:nvPr/>
            </p:nvSpPr>
            <p:spPr bwMode="auto">
              <a:xfrm>
                <a:off x="6986308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C2ED8AEF-1BFD-4B7D-976F-CBCB5474FF7D}"/>
                  </a:ext>
                </a:extLst>
              </p:cNvPr>
              <p:cNvSpPr/>
              <p:nvPr/>
            </p:nvSpPr>
            <p:spPr bwMode="auto">
              <a:xfrm>
                <a:off x="7100679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D246A701-473F-4979-BFC7-4F2C93AFD82F}"/>
                  </a:ext>
                </a:extLst>
              </p:cNvPr>
              <p:cNvSpPr/>
              <p:nvPr/>
            </p:nvSpPr>
            <p:spPr bwMode="auto">
              <a:xfrm>
                <a:off x="7205519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E677976C-57AE-4C47-9BB5-773F8C09F45C}"/>
                  </a:ext>
                </a:extLst>
              </p:cNvPr>
              <p:cNvSpPr/>
              <p:nvPr/>
            </p:nvSpPr>
            <p:spPr bwMode="auto">
              <a:xfrm>
                <a:off x="7319891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ADC43A05-0352-44D1-A1FD-3C711FA1C203}"/>
                  </a:ext>
                </a:extLst>
              </p:cNvPr>
              <p:cNvSpPr/>
              <p:nvPr/>
            </p:nvSpPr>
            <p:spPr bwMode="auto">
              <a:xfrm>
                <a:off x="7424731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06FF26C6-A854-4B95-B868-FA3D078BD6C7}"/>
                  </a:ext>
                </a:extLst>
              </p:cNvPr>
              <p:cNvSpPr/>
              <p:nvPr/>
            </p:nvSpPr>
            <p:spPr bwMode="auto">
              <a:xfrm>
                <a:off x="7539103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ADE83DF-D9B7-450C-841A-C5A22A7EEA24}"/>
                </a:ext>
              </a:extLst>
            </p:cNvPr>
            <p:cNvSpPr/>
            <p:nvPr/>
          </p:nvSpPr>
          <p:spPr bwMode="auto">
            <a:xfrm>
              <a:off x="6881213" y="4472038"/>
              <a:ext cx="1058155" cy="105634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GB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ARM</a:t>
              </a:r>
            </a:p>
            <a:p>
              <a:pPr algn="ctr">
                <a:defRPr/>
              </a:pPr>
              <a:r>
                <a:rPr lang="en-GB" sz="12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Cortex-M23</a:t>
              </a:r>
            </a:p>
          </p:txBody>
        </p:sp>
      </p:grpSp>
      <p:grpSp>
        <p:nvGrpSpPr>
          <p:cNvPr id="129" name="Group 6">
            <a:extLst>
              <a:ext uri="{FF2B5EF4-FFF2-40B4-BE49-F238E27FC236}">
                <a16:creationId xmlns:a16="http://schemas.microsoft.com/office/drawing/2014/main" id="{3F7BD2AB-77D1-4E24-BAAB-DC5FE1B06345}"/>
              </a:ext>
            </a:extLst>
          </p:cNvPr>
          <p:cNvGrpSpPr>
            <a:grpSpLocks/>
          </p:cNvGrpSpPr>
          <p:nvPr/>
        </p:nvGrpSpPr>
        <p:grpSpPr bwMode="auto">
          <a:xfrm>
            <a:off x="6681187" y="2866300"/>
            <a:ext cx="1207526" cy="1101376"/>
            <a:chOff x="6790786" y="4391025"/>
            <a:chExt cx="1227904" cy="1227904"/>
          </a:xfrm>
        </p:grpSpPr>
        <p:grpSp>
          <p:nvGrpSpPr>
            <p:cNvPr id="130" name="Group 7">
              <a:extLst>
                <a:ext uri="{FF2B5EF4-FFF2-40B4-BE49-F238E27FC236}">
                  <a16:creationId xmlns:a16="http://schemas.microsoft.com/office/drawing/2014/main" id="{BC5E8D1A-91E9-4B09-A366-AF22F8212D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96116" y="4391025"/>
              <a:ext cx="817243" cy="1227904"/>
              <a:chOff x="6767513" y="4391025"/>
              <a:chExt cx="817243" cy="1227904"/>
            </a:xfrm>
          </p:grpSpPr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EF0EDD1F-0060-4600-B395-B54DC3E8A3B0}"/>
                  </a:ext>
                </a:extLst>
              </p:cNvPr>
              <p:cNvSpPr/>
              <p:nvPr/>
            </p:nvSpPr>
            <p:spPr bwMode="auto">
              <a:xfrm>
                <a:off x="6766833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1017D3DA-7278-4265-A7DF-0F984A211DB7}"/>
                  </a:ext>
                </a:extLst>
              </p:cNvPr>
              <p:cNvSpPr/>
              <p:nvPr/>
            </p:nvSpPr>
            <p:spPr bwMode="auto">
              <a:xfrm>
                <a:off x="6881057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7EE679FE-D6C2-4957-8052-49EAE16BECAD}"/>
                  </a:ext>
                </a:extLst>
              </p:cNvPr>
              <p:cNvSpPr/>
              <p:nvPr/>
            </p:nvSpPr>
            <p:spPr bwMode="auto">
              <a:xfrm>
                <a:off x="6985762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D8F9A391-72B2-45CD-9223-07966B9E9E74}"/>
                  </a:ext>
                </a:extLst>
              </p:cNvPr>
              <p:cNvSpPr/>
              <p:nvPr/>
            </p:nvSpPr>
            <p:spPr bwMode="auto">
              <a:xfrm>
                <a:off x="7099986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3F686AC3-EB44-43A1-A95B-58CFE5524DCB}"/>
                  </a:ext>
                </a:extLst>
              </p:cNvPr>
              <p:cNvSpPr/>
              <p:nvPr/>
            </p:nvSpPr>
            <p:spPr bwMode="auto">
              <a:xfrm>
                <a:off x="7206278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05FD7A45-0026-4488-AF06-56224321E77C}"/>
                  </a:ext>
                </a:extLst>
              </p:cNvPr>
              <p:cNvSpPr/>
              <p:nvPr/>
            </p:nvSpPr>
            <p:spPr bwMode="auto">
              <a:xfrm>
                <a:off x="7320502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DA171978-77DB-4E8E-B780-F6D79B939E63}"/>
                  </a:ext>
                </a:extLst>
              </p:cNvPr>
              <p:cNvSpPr/>
              <p:nvPr/>
            </p:nvSpPr>
            <p:spPr bwMode="auto">
              <a:xfrm>
                <a:off x="7425207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497E3916-5AEE-464F-A1BB-5A5BE261D7BC}"/>
                  </a:ext>
                </a:extLst>
              </p:cNvPr>
              <p:cNvSpPr/>
              <p:nvPr/>
            </p:nvSpPr>
            <p:spPr bwMode="auto">
              <a:xfrm>
                <a:off x="7539430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131" name="Group 8">
              <a:extLst>
                <a:ext uri="{FF2B5EF4-FFF2-40B4-BE49-F238E27FC236}">
                  <a16:creationId xmlns:a16="http://schemas.microsoft.com/office/drawing/2014/main" id="{309C165A-876C-42E5-9343-27974F5476D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996116" y="4386262"/>
              <a:ext cx="817243" cy="1227904"/>
              <a:chOff x="6767513" y="4391025"/>
              <a:chExt cx="817243" cy="1227904"/>
            </a:xfrm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18213DD2-9B2D-458D-B1B2-E7B431774A1D}"/>
                  </a:ext>
                </a:extLst>
              </p:cNvPr>
              <p:cNvSpPr/>
              <p:nvPr/>
            </p:nvSpPr>
            <p:spPr bwMode="auto">
              <a:xfrm>
                <a:off x="6767096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1097BEFC-7595-4CC7-8C96-390479D9990F}"/>
                  </a:ext>
                </a:extLst>
              </p:cNvPr>
              <p:cNvSpPr/>
              <p:nvPr/>
            </p:nvSpPr>
            <p:spPr bwMode="auto">
              <a:xfrm>
                <a:off x="6881467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E790BC23-0D1A-4F17-BB4B-5ED075EC5912}"/>
                  </a:ext>
                </a:extLst>
              </p:cNvPr>
              <p:cNvSpPr/>
              <p:nvPr/>
            </p:nvSpPr>
            <p:spPr bwMode="auto">
              <a:xfrm>
                <a:off x="6986308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200F10C6-2D22-4257-A701-8094AE678924}"/>
                  </a:ext>
                </a:extLst>
              </p:cNvPr>
              <p:cNvSpPr/>
              <p:nvPr/>
            </p:nvSpPr>
            <p:spPr bwMode="auto">
              <a:xfrm>
                <a:off x="7100679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85553515-6D7C-4F84-B341-0096B086A50E}"/>
                  </a:ext>
                </a:extLst>
              </p:cNvPr>
              <p:cNvSpPr/>
              <p:nvPr/>
            </p:nvSpPr>
            <p:spPr bwMode="auto">
              <a:xfrm>
                <a:off x="7205519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C9DEB76B-4AD4-4B22-9DEA-42F1641C1E49}"/>
                  </a:ext>
                </a:extLst>
              </p:cNvPr>
              <p:cNvSpPr/>
              <p:nvPr/>
            </p:nvSpPr>
            <p:spPr bwMode="auto">
              <a:xfrm>
                <a:off x="7319891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2CB41010-37C0-419D-A918-42A57364920D}"/>
                  </a:ext>
                </a:extLst>
              </p:cNvPr>
              <p:cNvSpPr/>
              <p:nvPr/>
            </p:nvSpPr>
            <p:spPr bwMode="auto">
              <a:xfrm>
                <a:off x="7424731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FBAEF4B8-65CF-4425-815A-4A301AE8E379}"/>
                  </a:ext>
                </a:extLst>
              </p:cNvPr>
              <p:cNvSpPr/>
              <p:nvPr/>
            </p:nvSpPr>
            <p:spPr bwMode="auto">
              <a:xfrm>
                <a:off x="7539103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A9891C67-24A6-40AA-872A-96799205BE1D}"/>
                </a:ext>
              </a:extLst>
            </p:cNvPr>
            <p:cNvSpPr/>
            <p:nvPr/>
          </p:nvSpPr>
          <p:spPr bwMode="auto">
            <a:xfrm>
              <a:off x="6881213" y="4472038"/>
              <a:ext cx="1058155" cy="105634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GB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ARM</a:t>
              </a:r>
            </a:p>
            <a:p>
              <a:pPr algn="ctr">
                <a:defRPr/>
              </a:pPr>
              <a:r>
                <a:rPr lang="en-GB" sz="12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Cortex-M3</a:t>
              </a:r>
            </a:p>
          </p:txBody>
        </p:sp>
      </p:grpSp>
      <p:grpSp>
        <p:nvGrpSpPr>
          <p:cNvPr id="149" name="Group 6">
            <a:extLst>
              <a:ext uri="{FF2B5EF4-FFF2-40B4-BE49-F238E27FC236}">
                <a16:creationId xmlns:a16="http://schemas.microsoft.com/office/drawing/2014/main" id="{CC4D4C2E-1B5D-4A3A-8CE8-CDD3D37CD04B}"/>
              </a:ext>
            </a:extLst>
          </p:cNvPr>
          <p:cNvGrpSpPr>
            <a:grpSpLocks/>
          </p:cNvGrpSpPr>
          <p:nvPr/>
        </p:nvGrpSpPr>
        <p:grpSpPr bwMode="auto">
          <a:xfrm>
            <a:off x="6691250" y="4437213"/>
            <a:ext cx="1207526" cy="1101376"/>
            <a:chOff x="6790786" y="4391025"/>
            <a:chExt cx="1227904" cy="1227904"/>
          </a:xfrm>
        </p:grpSpPr>
        <p:grpSp>
          <p:nvGrpSpPr>
            <p:cNvPr id="150" name="Group 7">
              <a:extLst>
                <a:ext uri="{FF2B5EF4-FFF2-40B4-BE49-F238E27FC236}">
                  <a16:creationId xmlns:a16="http://schemas.microsoft.com/office/drawing/2014/main" id="{122C8905-7A9C-4EE5-A5B7-3EAC8F0C00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96116" y="4391025"/>
              <a:ext cx="817243" cy="1227904"/>
              <a:chOff x="6767513" y="4391025"/>
              <a:chExt cx="817243" cy="1227904"/>
            </a:xfrm>
          </p:grpSpPr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7C6CA4D4-064A-4CED-A50B-AC1F988475C8}"/>
                  </a:ext>
                </a:extLst>
              </p:cNvPr>
              <p:cNvSpPr/>
              <p:nvPr/>
            </p:nvSpPr>
            <p:spPr bwMode="auto">
              <a:xfrm>
                <a:off x="6766833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A8A6B8BA-4707-4A09-B3BE-0407D4182F32}"/>
                  </a:ext>
                </a:extLst>
              </p:cNvPr>
              <p:cNvSpPr/>
              <p:nvPr/>
            </p:nvSpPr>
            <p:spPr bwMode="auto">
              <a:xfrm>
                <a:off x="6881057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39E9520B-452B-4AA8-8ECA-BF39CAC3F471}"/>
                  </a:ext>
                </a:extLst>
              </p:cNvPr>
              <p:cNvSpPr/>
              <p:nvPr/>
            </p:nvSpPr>
            <p:spPr bwMode="auto">
              <a:xfrm>
                <a:off x="6985762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DB775E3A-22B0-4943-910A-ADFF3F4B1DA4}"/>
                  </a:ext>
                </a:extLst>
              </p:cNvPr>
              <p:cNvSpPr/>
              <p:nvPr/>
            </p:nvSpPr>
            <p:spPr bwMode="auto">
              <a:xfrm>
                <a:off x="7099986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14667B3F-116A-4108-B991-0790DA330DB8}"/>
                  </a:ext>
                </a:extLst>
              </p:cNvPr>
              <p:cNvSpPr/>
              <p:nvPr/>
            </p:nvSpPr>
            <p:spPr bwMode="auto">
              <a:xfrm>
                <a:off x="7206278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7D372BD6-3DC1-4229-9E96-79391CF51644}"/>
                  </a:ext>
                </a:extLst>
              </p:cNvPr>
              <p:cNvSpPr/>
              <p:nvPr/>
            </p:nvSpPr>
            <p:spPr bwMode="auto">
              <a:xfrm>
                <a:off x="7320502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EB8A6E3D-F11D-421A-9FAD-730AE399040F}"/>
                  </a:ext>
                </a:extLst>
              </p:cNvPr>
              <p:cNvSpPr/>
              <p:nvPr/>
            </p:nvSpPr>
            <p:spPr bwMode="auto">
              <a:xfrm>
                <a:off x="7425207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821251F9-7849-4A51-88C6-0FAD2CBBA908}"/>
                  </a:ext>
                </a:extLst>
              </p:cNvPr>
              <p:cNvSpPr/>
              <p:nvPr/>
            </p:nvSpPr>
            <p:spPr bwMode="auto">
              <a:xfrm>
                <a:off x="7539430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151" name="Group 8">
              <a:extLst>
                <a:ext uri="{FF2B5EF4-FFF2-40B4-BE49-F238E27FC236}">
                  <a16:creationId xmlns:a16="http://schemas.microsoft.com/office/drawing/2014/main" id="{4B7D366A-DF45-4A7C-A065-1106406D93B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996116" y="4386262"/>
              <a:ext cx="817243" cy="1227904"/>
              <a:chOff x="6767513" y="4391025"/>
              <a:chExt cx="817243" cy="1227904"/>
            </a:xfrm>
          </p:grpSpPr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93D1E1BB-95BC-4027-959F-ADFA60BDAECA}"/>
                  </a:ext>
                </a:extLst>
              </p:cNvPr>
              <p:cNvSpPr/>
              <p:nvPr/>
            </p:nvSpPr>
            <p:spPr bwMode="auto">
              <a:xfrm>
                <a:off x="6767096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53615E36-CF98-4B62-9DD9-FD265CCB0DCF}"/>
                  </a:ext>
                </a:extLst>
              </p:cNvPr>
              <p:cNvSpPr/>
              <p:nvPr/>
            </p:nvSpPr>
            <p:spPr bwMode="auto">
              <a:xfrm>
                <a:off x="6881467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0D322C20-E85D-4C81-A685-9AFC1C1DE4BF}"/>
                  </a:ext>
                </a:extLst>
              </p:cNvPr>
              <p:cNvSpPr/>
              <p:nvPr/>
            </p:nvSpPr>
            <p:spPr bwMode="auto">
              <a:xfrm>
                <a:off x="6986308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E765ADD8-D789-4A76-8FE4-BCD1D90B3E5F}"/>
                  </a:ext>
                </a:extLst>
              </p:cNvPr>
              <p:cNvSpPr/>
              <p:nvPr/>
            </p:nvSpPr>
            <p:spPr bwMode="auto">
              <a:xfrm>
                <a:off x="7100679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030A640D-1939-425A-819E-DF5D890B662B}"/>
                  </a:ext>
                </a:extLst>
              </p:cNvPr>
              <p:cNvSpPr/>
              <p:nvPr/>
            </p:nvSpPr>
            <p:spPr bwMode="auto">
              <a:xfrm>
                <a:off x="7205519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12C2FD68-A310-409F-B217-44740CA68A8D}"/>
                  </a:ext>
                </a:extLst>
              </p:cNvPr>
              <p:cNvSpPr/>
              <p:nvPr/>
            </p:nvSpPr>
            <p:spPr bwMode="auto">
              <a:xfrm>
                <a:off x="7319891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C2FC16FA-E202-432A-A232-A49735A9F0EF}"/>
                  </a:ext>
                </a:extLst>
              </p:cNvPr>
              <p:cNvSpPr/>
              <p:nvPr/>
            </p:nvSpPr>
            <p:spPr bwMode="auto">
              <a:xfrm>
                <a:off x="7424731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F6A4B41B-6673-4B14-8059-8CAB8F826791}"/>
                  </a:ext>
                </a:extLst>
              </p:cNvPr>
              <p:cNvSpPr/>
              <p:nvPr/>
            </p:nvSpPr>
            <p:spPr bwMode="auto">
              <a:xfrm>
                <a:off x="7539103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0E6BE3A-A2B7-4523-BF67-4829F5251CB5}"/>
                </a:ext>
              </a:extLst>
            </p:cNvPr>
            <p:cNvSpPr/>
            <p:nvPr/>
          </p:nvSpPr>
          <p:spPr bwMode="auto">
            <a:xfrm>
              <a:off x="6881213" y="4472038"/>
              <a:ext cx="1058155" cy="105634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GB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ARM</a:t>
              </a:r>
            </a:p>
            <a:p>
              <a:pPr algn="ctr">
                <a:defRPr/>
              </a:pPr>
              <a:r>
                <a:rPr lang="en-GB" sz="12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Cortex-M7</a:t>
              </a:r>
            </a:p>
          </p:txBody>
        </p:sp>
      </p:grpSp>
      <p:grpSp>
        <p:nvGrpSpPr>
          <p:cNvPr id="169" name="Group 6">
            <a:extLst>
              <a:ext uri="{FF2B5EF4-FFF2-40B4-BE49-F238E27FC236}">
                <a16:creationId xmlns:a16="http://schemas.microsoft.com/office/drawing/2014/main" id="{35A655C5-947A-488C-9704-8D038628CF57}"/>
              </a:ext>
            </a:extLst>
          </p:cNvPr>
          <p:cNvGrpSpPr>
            <a:grpSpLocks/>
          </p:cNvGrpSpPr>
          <p:nvPr/>
        </p:nvGrpSpPr>
        <p:grpSpPr bwMode="auto">
          <a:xfrm>
            <a:off x="8543607" y="2861793"/>
            <a:ext cx="1207526" cy="1101376"/>
            <a:chOff x="6790786" y="4391025"/>
            <a:chExt cx="1227904" cy="1227904"/>
          </a:xfrm>
        </p:grpSpPr>
        <p:grpSp>
          <p:nvGrpSpPr>
            <p:cNvPr id="170" name="Group 7">
              <a:extLst>
                <a:ext uri="{FF2B5EF4-FFF2-40B4-BE49-F238E27FC236}">
                  <a16:creationId xmlns:a16="http://schemas.microsoft.com/office/drawing/2014/main" id="{0732D3DE-78A8-4457-87C8-7CCB764C67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96116" y="4391025"/>
              <a:ext cx="817243" cy="1227904"/>
              <a:chOff x="6767513" y="4391025"/>
              <a:chExt cx="817243" cy="1227904"/>
            </a:xfrm>
          </p:grpSpPr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149C50E9-D0CE-496F-94B4-77D8135E9136}"/>
                  </a:ext>
                </a:extLst>
              </p:cNvPr>
              <p:cNvSpPr/>
              <p:nvPr/>
            </p:nvSpPr>
            <p:spPr bwMode="auto">
              <a:xfrm>
                <a:off x="6766833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510A2CA0-66AC-49BC-A389-5B54FF4058AD}"/>
                  </a:ext>
                </a:extLst>
              </p:cNvPr>
              <p:cNvSpPr/>
              <p:nvPr/>
            </p:nvSpPr>
            <p:spPr bwMode="auto">
              <a:xfrm>
                <a:off x="6881057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B1AC9D83-C1FC-4881-9659-62065B6ABC7E}"/>
                  </a:ext>
                </a:extLst>
              </p:cNvPr>
              <p:cNvSpPr/>
              <p:nvPr/>
            </p:nvSpPr>
            <p:spPr bwMode="auto">
              <a:xfrm>
                <a:off x="6985762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677A49AB-0BF6-40B0-878B-7ADC4CFBDE0C}"/>
                  </a:ext>
                </a:extLst>
              </p:cNvPr>
              <p:cNvSpPr/>
              <p:nvPr/>
            </p:nvSpPr>
            <p:spPr bwMode="auto">
              <a:xfrm>
                <a:off x="7099986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DABE886F-9CB4-4D9C-A59A-470B506D342B}"/>
                  </a:ext>
                </a:extLst>
              </p:cNvPr>
              <p:cNvSpPr/>
              <p:nvPr/>
            </p:nvSpPr>
            <p:spPr bwMode="auto">
              <a:xfrm>
                <a:off x="7206278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CF4E682E-2504-4CA1-9F78-339AF8D915C8}"/>
                  </a:ext>
                </a:extLst>
              </p:cNvPr>
              <p:cNvSpPr/>
              <p:nvPr/>
            </p:nvSpPr>
            <p:spPr bwMode="auto">
              <a:xfrm>
                <a:off x="7320502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660B62AC-1BA6-4248-811A-53B6A3CFBB19}"/>
                  </a:ext>
                </a:extLst>
              </p:cNvPr>
              <p:cNvSpPr/>
              <p:nvPr/>
            </p:nvSpPr>
            <p:spPr bwMode="auto">
              <a:xfrm>
                <a:off x="7425207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9AC62B60-E3AA-44A5-B61B-860A62482684}"/>
                  </a:ext>
                </a:extLst>
              </p:cNvPr>
              <p:cNvSpPr/>
              <p:nvPr/>
            </p:nvSpPr>
            <p:spPr bwMode="auto">
              <a:xfrm>
                <a:off x="7539430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171" name="Group 8">
              <a:extLst>
                <a:ext uri="{FF2B5EF4-FFF2-40B4-BE49-F238E27FC236}">
                  <a16:creationId xmlns:a16="http://schemas.microsoft.com/office/drawing/2014/main" id="{32B89549-4100-4315-900B-97C8CD8C072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996116" y="4386262"/>
              <a:ext cx="817243" cy="1227904"/>
              <a:chOff x="6767513" y="4391025"/>
              <a:chExt cx="817243" cy="1227904"/>
            </a:xfrm>
          </p:grpSpPr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4F103F1C-022A-4E02-8495-2A8AE9F8E295}"/>
                  </a:ext>
                </a:extLst>
              </p:cNvPr>
              <p:cNvSpPr/>
              <p:nvPr/>
            </p:nvSpPr>
            <p:spPr bwMode="auto">
              <a:xfrm>
                <a:off x="6767096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EAA9444C-9964-4684-9073-9CD1D7F3A0BC}"/>
                  </a:ext>
                </a:extLst>
              </p:cNvPr>
              <p:cNvSpPr/>
              <p:nvPr/>
            </p:nvSpPr>
            <p:spPr bwMode="auto">
              <a:xfrm>
                <a:off x="6881467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D5CB7C72-62DD-49FA-9B6F-198BA1EC45F8}"/>
                  </a:ext>
                </a:extLst>
              </p:cNvPr>
              <p:cNvSpPr/>
              <p:nvPr/>
            </p:nvSpPr>
            <p:spPr bwMode="auto">
              <a:xfrm>
                <a:off x="6986308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1D7DFB75-F5A7-4CA2-9A1E-944F97FBE831}"/>
                  </a:ext>
                </a:extLst>
              </p:cNvPr>
              <p:cNvSpPr/>
              <p:nvPr/>
            </p:nvSpPr>
            <p:spPr bwMode="auto">
              <a:xfrm>
                <a:off x="7100679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CB7607C4-7815-4E08-968E-92BB5835522B}"/>
                  </a:ext>
                </a:extLst>
              </p:cNvPr>
              <p:cNvSpPr/>
              <p:nvPr/>
            </p:nvSpPr>
            <p:spPr bwMode="auto">
              <a:xfrm>
                <a:off x="7205519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DF603CA5-6DAA-45C8-A0C7-74D04A380546}"/>
                  </a:ext>
                </a:extLst>
              </p:cNvPr>
              <p:cNvSpPr/>
              <p:nvPr/>
            </p:nvSpPr>
            <p:spPr bwMode="auto">
              <a:xfrm>
                <a:off x="7319891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69867875-230E-426A-81A1-9BA26AC8491D}"/>
                  </a:ext>
                </a:extLst>
              </p:cNvPr>
              <p:cNvSpPr/>
              <p:nvPr/>
            </p:nvSpPr>
            <p:spPr bwMode="auto">
              <a:xfrm>
                <a:off x="7424731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4AA2743C-F41A-4C4F-9BBB-F51E5734DF92}"/>
                  </a:ext>
                </a:extLst>
              </p:cNvPr>
              <p:cNvSpPr/>
              <p:nvPr/>
            </p:nvSpPr>
            <p:spPr bwMode="auto">
              <a:xfrm>
                <a:off x="7539103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2EB05FB0-33BE-4662-A884-5D2141A9231B}"/>
                </a:ext>
              </a:extLst>
            </p:cNvPr>
            <p:cNvSpPr/>
            <p:nvPr/>
          </p:nvSpPr>
          <p:spPr bwMode="auto">
            <a:xfrm>
              <a:off x="6881213" y="4472038"/>
              <a:ext cx="1058155" cy="105634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GB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ARM</a:t>
              </a:r>
            </a:p>
            <a:p>
              <a:pPr algn="ctr">
                <a:defRPr/>
              </a:pPr>
              <a:r>
                <a:rPr lang="en-GB" sz="12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Cortex-M4</a:t>
              </a:r>
            </a:p>
          </p:txBody>
        </p:sp>
      </p:grpSp>
      <p:grpSp>
        <p:nvGrpSpPr>
          <p:cNvPr id="189" name="Group 6">
            <a:extLst>
              <a:ext uri="{FF2B5EF4-FFF2-40B4-BE49-F238E27FC236}">
                <a16:creationId xmlns:a16="http://schemas.microsoft.com/office/drawing/2014/main" id="{745AC529-3761-41B9-9D56-CF80F59B46D6}"/>
              </a:ext>
            </a:extLst>
          </p:cNvPr>
          <p:cNvGrpSpPr>
            <a:grpSpLocks/>
          </p:cNvGrpSpPr>
          <p:nvPr/>
        </p:nvGrpSpPr>
        <p:grpSpPr bwMode="auto">
          <a:xfrm>
            <a:off x="8543606" y="4451150"/>
            <a:ext cx="1207526" cy="1101376"/>
            <a:chOff x="6790786" y="4391025"/>
            <a:chExt cx="1227904" cy="1227904"/>
          </a:xfrm>
        </p:grpSpPr>
        <p:grpSp>
          <p:nvGrpSpPr>
            <p:cNvPr id="190" name="Group 7">
              <a:extLst>
                <a:ext uri="{FF2B5EF4-FFF2-40B4-BE49-F238E27FC236}">
                  <a16:creationId xmlns:a16="http://schemas.microsoft.com/office/drawing/2014/main" id="{798F10C9-71A3-4BC7-A3EF-D8E1A1F809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96116" y="4391025"/>
              <a:ext cx="817243" cy="1227904"/>
              <a:chOff x="6767513" y="4391025"/>
              <a:chExt cx="817243" cy="1227904"/>
            </a:xfrm>
          </p:grpSpPr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F1232CE3-6ACA-45C7-B5A4-D8A084CDE866}"/>
                  </a:ext>
                </a:extLst>
              </p:cNvPr>
              <p:cNvSpPr/>
              <p:nvPr/>
            </p:nvSpPr>
            <p:spPr bwMode="auto">
              <a:xfrm>
                <a:off x="6766833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04A7ED74-94FF-4B54-AB2D-6E70D8B12FEF}"/>
                  </a:ext>
                </a:extLst>
              </p:cNvPr>
              <p:cNvSpPr/>
              <p:nvPr/>
            </p:nvSpPr>
            <p:spPr bwMode="auto">
              <a:xfrm>
                <a:off x="6881057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1F47FF23-22C0-45E8-80D3-D323BAD2E865}"/>
                  </a:ext>
                </a:extLst>
              </p:cNvPr>
              <p:cNvSpPr/>
              <p:nvPr/>
            </p:nvSpPr>
            <p:spPr bwMode="auto">
              <a:xfrm>
                <a:off x="6985762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1D2C000E-323C-4320-8852-1172C86505BE}"/>
                  </a:ext>
                </a:extLst>
              </p:cNvPr>
              <p:cNvSpPr/>
              <p:nvPr/>
            </p:nvSpPr>
            <p:spPr bwMode="auto">
              <a:xfrm>
                <a:off x="7099986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1A1E44EF-A795-403D-905E-A3FBAD4A367A}"/>
                  </a:ext>
                </a:extLst>
              </p:cNvPr>
              <p:cNvSpPr/>
              <p:nvPr/>
            </p:nvSpPr>
            <p:spPr bwMode="auto">
              <a:xfrm>
                <a:off x="7206278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A2D1A17C-E340-47A5-9FCE-3F55EFD32FD5}"/>
                  </a:ext>
                </a:extLst>
              </p:cNvPr>
              <p:cNvSpPr/>
              <p:nvPr/>
            </p:nvSpPr>
            <p:spPr bwMode="auto">
              <a:xfrm>
                <a:off x="7320502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8CA21C62-4454-491B-AE6C-5CE0D017AAB8}"/>
                  </a:ext>
                </a:extLst>
              </p:cNvPr>
              <p:cNvSpPr/>
              <p:nvPr/>
            </p:nvSpPr>
            <p:spPr bwMode="auto">
              <a:xfrm>
                <a:off x="7425207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7FE11C00-4C7D-4EA7-8773-64FF0AC6331B}"/>
                  </a:ext>
                </a:extLst>
              </p:cNvPr>
              <p:cNvSpPr/>
              <p:nvPr/>
            </p:nvSpPr>
            <p:spPr bwMode="auto">
              <a:xfrm>
                <a:off x="7539430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191" name="Group 8">
              <a:extLst>
                <a:ext uri="{FF2B5EF4-FFF2-40B4-BE49-F238E27FC236}">
                  <a16:creationId xmlns:a16="http://schemas.microsoft.com/office/drawing/2014/main" id="{50A63910-98CB-4516-9FCB-B03FFE5F781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996116" y="4386262"/>
              <a:ext cx="817243" cy="1227904"/>
              <a:chOff x="6767513" y="4391025"/>
              <a:chExt cx="817243" cy="1227904"/>
            </a:xfrm>
          </p:grpSpPr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26E2D4E5-7052-44B4-8900-7FB3466A93F0}"/>
                  </a:ext>
                </a:extLst>
              </p:cNvPr>
              <p:cNvSpPr/>
              <p:nvPr/>
            </p:nvSpPr>
            <p:spPr bwMode="auto">
              <a:xfrm>
                <a:off x="6767096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305693A0-BC06-4364-BACC-38DB61246557}"/>
                  </a:ext>
                </a:extLst>
              </p:cNvPr>
              <p:cNvSpPr/>
              <p:nvPr/>
            </p:nvSpPr>
            <p:spPr bwMode="auto">
              <a:xfrm>
                <a:off x="6881467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7355FC8E-EF5F-4907-AB4B-90213AFB764B}"/>
                  </a:ext>
                </a:extLst>
              </p:cNvPr>
              <p:cNvSpPr/>
              <p:nvPr/>
            </p:nvSpPr>
            <p:spPr bwMode="auto">
              <a:xfrm>
                <a:off x="6986308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5D1454EA-77C1-4CAA-9934-482C5774442D}"/>
                  </a:ext>
                </a:extLst>
              </p:cNvPr>
              <p:cNvSpPr/>
              <p:nvPr/>
            </p:nvSpPr>
            <p:spPr bwMode="auto">
              <a:xfrm>
                <a:off x="7100679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101AFB30-E982-4840-9DF5-D04C55E95D6A}"/>
                  </a:ext>
                </a:extLst>
              </p:cNvPr>
              <p:cNvSpPr/>
              <p:nvPr/>
            </p:nvSpPr>
            <p:spPr bwMode="auto">
              <a:xfrm>
                <a:off x="7205519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1B781C20-B5B2-40B8-9690-55A3C7C4FD8A}"/>
                  </a:ext>
                </a:extLst>
              </p:cNvPr>
              <p:cNvSpPr/>
              <p:nvPr/>
            </p:nvSpPr>
            <p:spPr bwMode="auto">
              <a:xfrm>
                <a:off x="7319891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4F2725CC-E9A0-45FA-B5E7-F26F4D104AE0}"/>
                  </a:ext>
                </a:extLst>
              </p:cNvPr>
              <p:cNvSpPr/>
              <p:nvPr/>
            </p:nvSpPr>
            <p:spPr bwMode="auto">
              <a:xfrm>
                <a:off x="7424731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F22CC18E-2D04-412D-B4E6-3FA39717C4F9}"/>
                  </a:ext>
                </a:extLst>
              </p:cNvPr>
              <p:cNvSpPr/>
              <p:nvPr/>
            </p:nvSpPr>
            <p:spPr bwMode="auto">
              <a:xfrm>
                <a:off x="7539103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AE38EE38-D61F-484A-979F-1C0E4947EF93}"/>
                </a:ext>
              </a:extLst>
            </p:cNvPr>
            <p:cNvSpPr/>
            <p:nvPr/>
          </p:nvSpPr>
          <p:spPr bwMode="auto">
            <a:xfrm>
              <a:off x="6881213" y="4472038"/>
              <a:ext cx="1058155" cy="105634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GB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ARM</a:t>
              </a:r>
            </a:p>
            <a:p>
              <a:pPr algn="ctr">
                <a:defRPr/>
              </a:pPr>
              <a:r>
                <a:rPr lang="en-GB" sz="12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Cortex-M33</a:t>
              </a:r>
            </a:p>
          </p:txBody>
        </p:sp>
      </p:grpSp>
      <p:sp>
        <p:nvSpPr>
          <p:cNvPr id="209" name="Rectangle 208">
            <a:extLst>
              <a:ext uri="{FF2B5EF4-FFF2-40B4-BE49-F238E27FC236}">
                <a16:creationId xmlns:a16="http://schemas.microsoft.com/office/drawing/2014/main" id="{C89A4512-8668-415E-AE41-F3B06EB8C796}"/>
              </a:ext>
            </a:extLst>
          </p:cNvPr>
          <p:cNvSpPr/>
          <p:nvPr/>
        </p:nvSpPr>
        <p:spPr>
          <a:xfrm>
            <a:off x="2345717" y="3986120"/>
            <a:ext cx="81144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ARMv6-M</a:t>
            </a:r>
            <a:endParaRPr lang="en-US" sz="1100" dirty="0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A407291A-5A9C-4E2D-972E-5A94FF2031C1}"/>
              </a:ext>
            </a:extLst>
          </p:cNvPr>
          <p:cNvSpPr/>
          <p:nvPr/>
        </p:nvSpPr>
        <p:spPr>
          <a:xfrm>
            <a:off x="4228867" y="3962400"/>
            <a:ext cx="81144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ARMv6-M</a:t>
            </a:r>
            <a:endParaRPr lang="en-US" sz="1100" dirty="0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F1F1A2AC-F161-48EC-9893-4DAD0892F0B0}"/>
              </a:ext>
            </a:extLst>
          </p:cNvPr>
          <p:cNvSpPr/>
          <p:nvPr/>
        </p:nvSpPr>
        <p:spPr>
          <a:xfrm>
            <a:off x="2385924" y="5552526"/>
            <a:ext cx="81144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ARMv6-M</a:t>
            </a:r>
            <a:endParaRPr lang="en-US" sz="1100" dirty="0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BA9C64FA-C3CB-48F6-886D-2689E30328C8}"/>
              </a:ext>
            </a:extLst>
          </p:cNvPr>
          <p:cNvSpPr/>
          <p:nvPr/>
        </p:nvSpPr>
        <p:spPr>
          <a:xfrm>
            <a:off x="4131778" y="5575423"/>
            <a:ext cx="81144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ARMv8-M</a:t>
            </a:r>
            <a:endParaRPr lang="en-US" sz="1100" dirty="0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0396807D-B7AF-4878-80C1-F79B40AC1160}"/>
              </a:ext>
            </a:extLst>
          </p:cNvPr>
          <p:cNvSpPr/>
          <p:nvPr/>
        </p:nvSpPr>
        <p:spPr>
          <a:xfrm>
            <a:off x="6918935" y="3959128"/>
            <a:ext cx="81144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ARMv7-M</a:t>
            </a:r>
            <a:endParaRPr lang="en-US" sz="1100" dirty="0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40CDC0A-2783-451E-987B-6B62CE3FDFAC}"/>
              </a:ext>
            </a:extLst>
          </p:cNvPr>
          <p:cNvSpPr/>
          <p:nvPr/>
        </p:nvSpPr>
        <p:spPr>
          <a:xfrm>
            <a:off x="8738436" y="3933528"/>
            <a:ext cx="90601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ARMv7E-M</a:t>
            </a:r>
            <a:endParaRPr lang="en-US" sz="1100" dirty="0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FD7D0014-5F83-43F1-B2FC-6376C78F80F7}"/>
              </a:ext>
            </a:extLst>
          </p:cNvPr>
          <p:cNvSpPr/>
          <p:nvPr/>
        </p:nvSpPr>
        <p:spPr>
          <a:xfrm>
            <a:off x="6862165" y="5552359"/>
            <a:ext cx="90601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ARMv7E-M</a:t>
            </a:r>
            <a:endParaRPr lang="en-US" sz="1100" dirty="0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8DC535E3-389D-4F28-87F2-DA95120ADEB0}"/>
              </a:ext>
            </a:extLst>
          </p:cNvPr>
          <p:cNvSpPr/>
          <p:nvPr/>
        </p:nvSpPr>
        <p:spPr>
          <a:xfrm>
            <a:off x="8738436" y="5575423"/>
            <a:ext cx="81144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ARMv8-M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951564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of Program Code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21</a:t>
            </a:fld>
            <a:endParaRPr kumimoji="0" lang="en-US"/>
          </a:p>
        </p:txBody>
      </p:sp>
      <p:sp>
        <p:nvSpPr>
          <p:cNvPr id="7" name="Rectangle 9"/>
          <p:cNvSpPr txBox="1">
            <a:spLocks noChangeArrowheads="1"/>
          </p:cNvSpPr>
          <p:nvPr/>
        </p:nvSpPr>
        <p:spPr>
          <a:xfrm>
            <a:off x="609600" y="3403733"/>
            <a:ext cx="3657600" cy="1930268"/>
          </a:xfrm>
          <a:prstGeom prst="rect">
            <a:avLst/>
          </a:prstGeom>
        </p:spPr>
        <p:txBody>
          <a:bodyPr/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b="1" dirty="0"/>
              <a:t>High-level language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Level of abstraction closer to problem domain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Provides for productivity and portability </a:t>
            </a:r>
            <a:endParaRPr lang="en-AU" sz="1800" dirty="0"/>
          </a:p>
        </p:txBody>
      </p:sp>
      <p:sp>
        <p:nvSpPr>
          <p:cNvPr id="8" name="Rectangle 7"/>
          <p:cNvSpPr/>
          <p:nvPr/>
        </p:nvSpPr>
        <p:spPr>
          <a:xfrm>
            <a:off x="841248" y="1230868"/>
            <a:ext cx="1382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 Program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607013" y="2360432"/>
            <a:ext cx="1012797" cy="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553010" y="1975354"/>
            <a:ext cx="1066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</a:rPr>
              <a:t>Compile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391400" y="1981200"/>
            <a:ext cx="11204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</a:rPr>
              <a:t>Assemble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7408187" y="2360432"/>
            <a:ext cx="1071108" cy="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4681992" y="1230868"/>
            <a:ext cx="2868613" cy="4179332"/>
            <a:chOff x="3760787" y="1230868"/>
            <a:chExt cx="2868613" cy="4179332"/>
          </a:xfrm>
        </p:grpSpPr>
        <p:pic>
          <p:nvPicPr>
            <p:cNvPr id="5222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400" y="1600200"/>
              <a:ext cx="2247900" cy="1581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3886200" y="1230868"/>
              <a:ext cx="22372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Assembly Program</a:t>
              </a:r>
            </a:p>
          </p:txBody>
        </p:sp>
        <p:sp>
          <p:nvSpPr>
            <p:cNvPr id="27" name="Rectangle 9"/>
            <p:cNvSpPr txBox="1">
              <a:spLocks noChangeArrowheads="1"/>
            </p:cNvSpPr>
            <p:nvPr/>
          </p:nvSpPr>
          <p:spPr>
            <a:xfrm>
              <a:off x="3760787" y="3449637"/>
              <a:ext cx="2868613" cy="1960563"/>
            </a:xfrm>
            <a:prstGeom prst="rect">
              <a:avLst/>
            </a:prstGeom>
          </p:spPr>
          <p:txBody>
            <a:bodyPr/>
            <a:lstStyle>
              <a:lvl1pPr marL="274320" indent="-274320" algn="l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76000"/>
                <a:buFont typeface="Wingdings 3"/>
                <a:buChar char=""/>
                <a:defRPr kumimoji="0"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indent="-274320" algn="l" rtl="0" eaLnBrk="1" latinLnBrk="0" hangingPunct="1">
                <a:spcBef>
                  <a:spcPts val="500"/>
                </a:spcBef>
                <a:buClr>
                  <a:schemeClr val="accent2"/>
                </a:buClr>
                <a:buSzPct val="76000"/>
                <a:buFont typeface="Wingdings 3"/>
                <a:buChar char=""/>
                <a:defRPr kumimoji="0" sz="23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22960" indent="-228600" algn="l" rtl="0" eaLnBrk="1" latinLnBrk="0" hangingPunct="1">
                <a:spcBef>
                  <a:spcPts val="500"/>
                </a:spcBef>
                <a:buClr>
                  <a:schemeClr val="bg1">
                    <a:shade val="50000"/>
                  </a:schemeClr>
                </a:buClr>
                <a:buSzPct val="76000"/>
                <a:buFont typeface="Wingdings 3"/>
                <a:buChar char="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97280" indent="-228600" algn="l" rtl="0" eaLnBrk="1" latinLnBrk="0" hangingPunct="1">
                <a:spcBef>
                  <a:spcPts val="400"/>
                </a:spcBef>
                <a:buClr>
                  <a:schemeClr val="accent2">
                    <a:shade val="75000"/>
                  </a:schemeClr>
                </a:buClr>
                <a:buSzPct val="70000"/>
                <a:buFont typeface="Wingdings"/>
                <a:buChar char=""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-228600" algn="l" rtl="0" eaLnBrk="1" latinLnBrk="0" hangingPunct="1">
                <a:spcBef>
                  <a:spcPts val="300"/>
                </a:spcBef>
                <a:buClr>
                  <a:schemeClr val="accent2"/>
                </a:buClr>
                <a:buSzPct val="70000"/>
                <a:buFont typeface="Wingdings"/>
                <a:buChar char=""/>
                <a:defRPr kumimoji="0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45920" indent="-182880" algn="l" rtl="0" eaLnBrk="1" latinLnBrk="0" hangingPunct="1">
                <a:spcBef>
                  <a:spcPts val="300"/>
                </a:spcBef>
                <a:buClr>
                  <a:srgbClr val="9FB8CD">
                    <a:shade val="75000"/>
                  </a:srgbClr>
                </a:buClr>
                <a:buSzPct val="75000"/>
                <a:buFont typeface="Wingdings 3"/>
                <a:buChar char=""/>
                <a:defRPr kumimoji="0" lang="en-US" sz="16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rgbClr val="727CA3">
                    <a:shade val="75000"/>
                  </a:srgbClr>
                </a:buClr>
                <a:buSzPct val="75000"/>
                <a:buFont typeface="Wingdings 3"/>
                <a:buChar char=""/>
                <a:defRPr kumimoji="0" lang="en-US" sz="14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011680" indent="-182880" algn="l" rtl="0" eaLnBrk="1" latinLnBrk="0" hangingPunct="1">
                <a:spcBef>
                  <a:spcPts val="300"/>
                </a:spcBef>
                <a:buClr>
                  <a:prstClr val="white">
                    <a:shade val="50000"/>
                  </a:prstClr>
                </a:buClr>
                <a:buSzPct val="75000"/>
                <a:buFont typeface="Wingdings 3"/>
                <a:buChar char=""/>
                <a:defRPr kumimoji="0" lang="en-US" sz="14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94560" indent="-182880" algn="l" rtl="0" eaLnBrk="1" latinLnBrk="0" hangingPunct="1">
                <a:spcBef>
                  <a:spcPts val="300"/>
                </a:spcBef>
                <a:buClr>
                  <a:srgbClr val="9FB8CD"/>
                </a:buClr>
                <a:buSzPct val="75000"/>
                <a:buFont typeface="Wingdings 3"/>
                <a:buChar char=""/>
                <a:defRPr kumimoji="0" lang="en-US" sz="12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sz="2000" b="1" dirty="0"/>
                <a:t>Assembly language</a:t>
              </a:r>
            </a:p>
            <a:p>
              <a:pPr lvl="1">
                <a:lnSpc>
                  <a:spcPct val="90000"/>
                </a:lnSpc>
              </a:pPr>
              <a:r>
                <a:rPr lang="en-US" sz="1800" dirty="0"/>
                <a:t>Textual representation of instructions</a:t>
              </a:r>
            </a:p>
            <a:p>
              <a:pPr lvl="1">
                <a:lnSpc>
                  <a:spcPct val="90000"/>
                </a:lnSpc>
              </a:pPr>
              <a:r>
                <a:rPr lang="en-US" sz="1800" dirty="0"/>
                <a:t>Human-readable format instructions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382000" y="1143000"/>
            <a:ext cx="2971800" cy="4800600"/>
            <a:chOff x="6858000" y="1143000"/>
            <a:chExt cx="2971800" cy="4800600"/>
          </a:xfrm>
        </p:grpSpPr>
        <p:sp>
          <p:nvSpPr>
            <p:cNvPr id="12" name="Rectangle 11"/>
            <p:cNvSpPr/>
            <p:nvPr/>
          </p:nvSpPr>
          <p:spPr>
            <a:xfrm>
              <a:off x="7040154" y="1143000"/>
              <a:ext cx="21038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Machine Program</a:t>
              </a:r>
            </a:p>
          </p:txBody>
        </p:sp>
        <p:sp>
          <p:nvSpPr>
            <p:cNvPr id="28" name="Rectangle 9"/>
            <p:cNvSpPr txBox="1">
              <a:spLocks noChangeArrowheads="1"/>
            </p:cNvSpPr>
            <p:nvPr/>
          </p:nvSpPr>
          <p:spPr>
            <a:xfrm>
              <a:off x="6858000" y="3449637"/>
              <a:ext cx="2971800" cy="2493963"/>
            </a:xfrm>
            <a:prstGeom prst="rect">
              <a:avLst/>
            </a:prstGeom>
          </p:spPr>
          <p:txBody>
            <a:bodyPr/>
            <a:lstStyle>
              <a:lvl1pPr marL="274320" indent="-274320" algn="l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76000"/>
                <a:buFont typeface="Wingdings 3"/>
                <a:buChar char=""/>
                <a:defRPr kumimoji="0"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indent="-274320" algn="l" rtl="0" eaLnBrk="1" latinLnBrk="0" hangingPunct="1">
                <a:spcBef>
                  <a:spcPts val="500"/>
                </a:spcBef>
                <a:buClr>
                  <a:schemeClr val="accent2"/>
                </a:buClr>
                <a:buSzPct val="76000"/>
                <a:buFont typeface="Wingdings 3"/>
                <a:buChar char=""/>
                <a:defRPr kumimoji="0" sz="23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22960" indent="-228600" algn="l" rtl="0" eaLnBrk="1" latinLnBrk="0" hangingPunct="1">
                <a:spcBef>
                  <a:spcPts val="500"/>
                </a:spcBef>
                <a:buClr>
                  <a:schemeClr val="bg1">
                    <a:shade val="50000"/>
                  </a:schemeClr>
                </a:buClr>
                <a:buSzPct val="76000"/>
                <a:buFont typeface="Wingdings 3"/>
                <a:buChar char="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97280" indent="-228600" algn="l" rtl="0" eaLnBrk="1" latinLnBrk="0" hangingPunct="1">
                <a:spcBef>
                  <a:spcPts val="400"/>
                </a:spcBef>
                <a:buClr>
                  <a:schemeClr val="accent2">
                    <a:shade val="75000"/>
                  </a:schemeClr>
                </a:buClr>
                <a:buSzPct val="70000"/>
                <a:buFont typeface="Wingdings"/>
                <a:buChar char=""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-228600" algn="l" rtl="0" eaLnBrk="1" latinLnBrk="0" hangingPunct="1">
                <a:spcBef>
                  <a:spcPts val="300"/>
                </a:spcBef>
                <a:buClr>
                  <a:schemeClr val="accent2"/>
                </a:buClr>
                <a:buSzPct val="70000"/>
                <a:buFont typeface="Wingdings"/>
                <a:buChar char=""/>
                <a:defRPr kumimoji="0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45920" indent="-182880" algn="l" rtl="0" eaLnBrk="1" latinLnBrk="0" hangingPunct="1">
                <a:spcBef>
                  <a:spcPts val="300"/>
                </a:spcBef>
                <a:buClr>
                  <a:srgbClr val="9FB8CD">
                    <a:shade val="75000"/>
                  </a:srgbClr>
                </a:buClr>
                <a:buSzPct val="75000"/>
                <a:buFont typeface="Wingdings 3"/>
                <a:buChar char=""/>
                <a:defRPr kumimoji="0" lang="en-US" sz="16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rgbClr val="727CA3">
                    <a:shade val="75000"/>
                  </a:srgbClr>
                </a:buClr>
                <a:buSzPct val="75000"/>
                <a:buFont typeface="Wingdings 3"/>
                <a:buChar char=""/>
                <a:defRPr kumimoji="0" lang="en-US" sz="14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011680" indent="-182880" algn="l" rtl="0" eaLnBrk="1" latinLnBrk="0" hangingPunct="1">
                <a:spcBef>
                  <a:spcPts val="300"/>
                </a:spcBef>
                <a:buClr>
                  <a:prstClr val="white">
                    <a:shade val="50000"/>
                  </a:prstClr>
                </a:buClr>
                <a:buSzPct val="75000"/>
                <a:buFont typeface="Wingdings 3"/>
                <a:buChar char=""/>
                <a:defRPr kumimoji="0" lang="en-US" sz="14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94560" indent="-182880" algn="l" rtl="0" eaLnBrk="1" latinLnBrk="0" hangingPunct="1">
                <a:spcBef>
                  <a:spcPts val="300"/>
                </a:spcBef>
                <a:buClr>
                  <a:srgbClr val="9FB8CD"/>
                </a:buClr>
                <a:buSzPct val="75000"/>
                <a:buFont typeface="Wingdings 3"/>
                <a:buChar char=""/>
                <a:defRPr kumimoji="0" lang="en-US" sz="12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sz="2000" b="1" dirty="0"/>
                <a:t>Hardware representation</a:t>
              </a:r>
            </a:p>
            <a:p>
              <a:pPr lvl="1">
                <a:lnSpc>
                  <a:spcPct val="90000"/>
                </a:lnSpc>
              </a:pPr>
              <a:r>
                <a:rPr lang="en-US" sz="1800" dirty="0"/>
                <a:t>Binary digits (bits)</a:t>
              </a:r>
            </a:p>
            <a:p>
              <a:pPr lvl="1">
                <a:lnSpc>
                  <a:spcPct val="90000"/>
                </a:lnSpc>
              </a:pPr>
              <a:r>
                <a:rPr lang="en-US" sz="1800" dirty="0"/>
                <a:t>Encoded instructions and data</a:t>
              </a:r>
            </a:p>
            <a:p>
              <a:pPr lvl="1">
                <a:lnSpc>
                  <a:spcPct val="90000"/>
                </a:lnSpc>
              </a:pPr>
              <a:r>
                <a:rPr lang="en-US" sz="1800" dirty="0"/>
                <a:t>Computer-readable format instructions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239000" y="1493056"/>
              <a:ext cx="1752600" cy="178354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0010000100000000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0010000000000000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1110000000000001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0100010000000001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0001110001000000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0010100000001010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1101110011111011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1011111100000000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1110011111111110</a:t>
              </a:r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841248" y="1667452"/>
            <a:ext cx="2514600" cy="1447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main(void){</a:t>
            </a:r>
          </a:p>
          <a:p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	</a:t>
            </a:r>
          </a:p>
          <a:p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total = 0;</a:t>
            </a:r>
          </a:p>
          <a:p>
            <a:r>
              <a:rPr lang="nn-NO" sz="11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for (i = 0; i &lt; 10; i++) {</a:t>
            </a:r>
          </a:p>
          <a:p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total += </a:t>
            </a: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 </a:t>
            </a:r>
          </a:p>
          <a:p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while(1); // Dead loop</a:t>
            </a:r>
          </a:p>
          <a:p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3354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 a Program Runs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0" y="1467757"/>
            <a:ext cx="2286000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main(void){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a = 0;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b = 1;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c;</a:t>
            </a:r>
          </a:p>
          <a:p>
            <a:r>
              <a:rPr lang="en-US" dirty="0">
                <a:latin typeface="Consolas" panose="020B0609020204030204" pitchFamily="49" charset="0"/>
              </a:rPr>
              <a:t>  c = a + b;</a:t>
            </a:r>
          </a:p>
          <a:p>
            <a:r>
              <a:rPr lang="en-US" dirty="0">
                <a:latin typeface="Consolas" panose="020B0609020204030204" pitchFamily="49" charset="0"/>
              </a:rPr>
              <a:t>  return 0;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11028" y="6351508"/>
            <a:ext cx="1981200" cy="365760"/>
          </a:xfrm>
        </p:spPr>
        <p:txBody>
          <a:bodyPr/>
          <a:lstStyle/>
          <a:p>
            <a:fld id="{AEE14D4A-FE32-40AF-B06D-E9622816B10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743201" y="1143000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Code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828894" y="1326922"/>
            <a:ext cx="5762905" cy="1870098"/>
            <a:chOff x="3304893" y="1326922"/>
            <a:chExt cx="5762905" cy="1870098"/>
          </a:xfrm>
        </p:grpSpPr>
        <p:sp>
          <p:nvSpPr>
            <p:cNvPr id="6" name="Right Arrow 5"/>
            <p:cNvSpPr/>
            <p:nvPr/>
          </p:nvSpPr>
          <p:spPr>
            <a:xfrm>
              <a:off x="3352800" y="2382156"/>
              <a:ext cx="914400" cy="152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304893" y="2012824"/>
              <a:ext cx="1010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compiler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4571999" y="1719692"/>
              <a:ext cx="4495799" cy="14773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pt-BR" dirty="0">
                  <a:latin typeface="Consolas" panose="020B0609020204030204" pitchFamily="49" charset="0"/>
                </a:rPr>
                <a:t>MOVS r1, #0x00  	</a:t>
              </a:r>
              <a:r>
                <a:rPr lang="pt-BR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</a:rPr>
                <a:t>; int a = 0</a:t>
              </a:r>
            </a:p>
            <a:p>
              <a:r>
                <a:rPr lang="pt-BR" dirty="0">
                  <a:latin typeface="Consolas" panose="020B0609020204030204" pitchFamily="49" charset="0"/>
                </a:rPr>
                <a:t>MOVS r2, #0x01	</a:t>
              </a:r>
              <a:r>
                <a:rPr lang="pt-BR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</a:rPr>
                <a:t>; int b = 1</a:t>
              </a:r>
            </a:p>
            <a:p>
              <a:r>
                <a:rPr lang="pt-BR" dirty="0">
                  <a:latin typeface="Consolas" panose="020B0609020204030204" pitchFamily="49" charset="0"/>
                </a:rPr>
                <a:t>ADDS r3, r1, r2	</a:t>
              </a:r>
              <a:r>
                <a:rPr lang="pt-BR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</a:rPr>
                <a:t>; c = a + b</a:t>
              </a:r>
            </a:p>
            <a:p>
              <a:r>
                <a:rPr lang="pt-BR" dirty="0">
                  <a:latin typeface="Consolas" panose="020B0609020204030204" pitchFamily="49" charset="0"/>
                </a:rPr>
                <a:t>MOVS r0, 0x00	</a:t>
              </a:r>
              <a:r>
                <a:rPr lang="pt-BR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</a:rPr>
                <a:t>; set return value</a:t>
              </a:r>
            </a:p>
            <a:p>
              <a:r>
                <a:rPr lang="pt-BR" dirty="0">
                  <a:latin typeface="Consolas" panose="020B0609020204030204" pitchFamily="49" charset="0"/>
                </a:rPr>
                <a:t>BX lr		</a:t>
              </a:r>
              <a:r>
                <a:rPr lang="pt-BR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</a:rPr>
                <a:t>; return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72000" y="1326922"/>
              <a:ext cx="1650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Assembly Code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82081" y="3314416"/>
            <a:ext cx="1166451" cy="530624"/>
            <a:chOff x="3458080" y="3314416"/>
            <a:chExt cx="1166451" cy="530624"/>
          </a:xfrm>
        </p:grpSpPr>
        <p:sp>
          <p:nvSpPr>
            <p:cNvPr id="11" name="Right Arrow 10"/>
            <p:cNvSpPr/>
            <p:nvPr/>
          </p:nvSpPr>
          <p:spPr>
            <a:xfrm rot="8470994">
              <a:off x="3710131" y="3692640"/>
              <a:ext cx="914400" cy="152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 rot="19364359">
              <a:off x="3458080" y="3314416"/>
              <a:ext cx="11160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assembler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676400" y="3930134"/>
            <a:ext cx="2286000" cy="2306598"/>
            <a:chOff x="152400" y="3930134"/>
            <a:chExt cx="2286000" cy="2306598"/>
          </a:xfrm>
        </p:grpSpPr>
        <p:sp>
          <p:nvSpPr>
            <p:cNvPr id="12" name="Rectangle 11"/>
            <p:cNvSpPr/>
            <p:nvPr/>
          </p:nvSpPr>
          <p:spPr>
            <a:xfrm>
              <a:off x="152400" y="4348120"/>
              <a:ext cx="2286000" cy="14773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pt-BR" dirty="0">
                  <a:latin typeface="Consolas" panose="020B0609020204030204" pitchFamily="49" charset="0"/>
                </a:rPr>
                <a:t>0010000100000000</a:t>
              </a:r>
            </a:p>
            <a:p>
              <a:r>
                <a:rPr lang="pt-BR" dirty="0">
                  <a:latin typeface="Consolas" panose="020B0609020204030204" pitchFamily="49" charset="0"/>
                </a:rPr>
                <a:t>0010001000000001</a:t>
              </a:r>
            </a:p>
            <a:p>
              <a:r>
                <a:rPr lang="pt-BR" dirty="0">
                  <a:latin typeface="Consolas" panose="020B0609020204030204" pitchFamily="49" charset="0"/>
                </a:rPr>
                <a:t>0001100010001011</a:t>
              </a:r>
            </a:p>
            <a:p>
              <a:r>
                <a:rPr lang="pt-BR" dirty="0">
                  <a:latin typeface="Consolas" panose="020B0609020204030204" pitchFamily="49" charset="0"/>
                </a:rPr>
                <a:t>0010000000000000</a:t>
              </a:r>
            </a:p>
            <a:p>
              <a:r>
                <a:rPr lang="pt-BR" dirty="0">
                  <a:latin typeface="Consolas" panose="020B0609020204030204" pitchFamily="49" charset="0"/>
                </a:rPr>
                <a:t>0100011101110000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81000" y="3930134"/>
              <a:ext cx="1537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Machine Code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3927" y="5867400"/>
              <a:ext cx="1015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 Binary</a:t>
              </a:r>
            </a:p>
          </p:txBody>
        </p:sp>
      </p:grpSp>
      <p:sp>
        <p:nvSpPr>
          <p:cNvPr id="17" name="Rectangle 16"/>
          <p:cNvSpPr/>
          <p:nvPr/>
        </p:nvSpPr>
        <p:spPr>
          <a:xfrm>
            <a:off x="5181600" y="4353228"/>
            <a:ext cx="2895600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; MOVS r1, #0x00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; MOVS r2, #0x01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; ADDS r3, r1, r2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; MOVS r0, #0x00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; BX lr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141925" y="4348120"/>
            <a:ext cx="816249" cy="1896030"/>
            <a:chOff x="2617924" y="4348120"/>
            <a:chExt cx="816249" cy="1896030"/>
          </a:xfrm>
        </p:grpSpPr>
        <p:sp>
          <p:nvSpPr>
            <p:cNvPr id="13" name="Rectangle 12"/>
            <p:cNvSpPr/>
            <p:nvPr/>
          </p:nvSpPr>
          <p:spPr>
            <a:xfrm>
              <a:off x="2667000" y="4348120"/>
              <a:ext cx="762000" cy="14773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pt-BR" dirty="0">
                  <a:latin typeface="Consolas" panose="020B0609020204030204" pitchFamily="49" charset="0"/>
                </a:rPr>
                <a:t>2100</a:t>
              </a:r>
            </a:p>
            <a:p>
              <a:r>
                <a:rPr lang="pt-BR" dirty="0">
                  <a:latin typeface="Consolas" panose="020B0609020204030204" pitchFamily="49" charset="0"/>
                </a:rPr>
                <a:t>2201</a:t>
              </a:r>
            </a:p>
            <a:p>
              <a:r>
                <a:rPr lang="pt-BR" dirty="0">
                  <a:latin typeface="Consolas" panose="020B0609020204030204" pitchFamily="49" charset="0"/>
                </a:rPr>
                <a:t>188B</a:t>
              </a:r>
            </a:p>
            <a:p>
              <a:r>
                <a:rPr lang="pt-BR" dirty="0">
                  <a:latin typeface="Consolas" panose="020B0609020204030204" pitchFamily="49" charset="0"/>
                </a:rPr>
                <a:t>2000</a:t>
              </a:r>
            </a:p>
            <a:p>
              <a:r>
                <a:rPr lang="pt-BR" dirty="0">
                  <a:latin typeface="Consolas" panose="020B0609020204030204" pitchFamily="49" charset="0"/>
                </a:rPr>
                <a:t>4770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617924" y="5874818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 Hex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088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 Registers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9049140"/>
              </p:ext>
            </p:extLst>
          </p:nvPr>
        </p:nvGraphicFramePr>
        <p:xfrm>
          <a:off x="228600" y="1143000"/>
          <a:ext cx="8305800" cy="5010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6" name="Visio" r:id="rId3" imgW="7051550" imgH="4239368" progId="Visio.Drawing.11">
                  <p:embed/>
                </p:oleObj>
              </mc:Choice>
              <mc:Fallback>
                <p:oleObj name="Visio" r:id="rId3" imgW="7051550" imgH="4239368" progId="Visio.Drawing.11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143000"/>
                        <a:ext cx="8305800" cy="501022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23</a:t>
            </a:fld>
            <a:endParaRPr kumimoji="0" lang="en-US" dirty="0"/>
          </a:p>
        </p:txBody>
      </p:sp>
      <p:sp>
        <p:nvSpPr>
          <p:cNvPr id="7" name="Rectangle 9"/>
          <p:cNvSpPr txBox="1">
            <a:spLocks noChangeArrowheads="1"/>
          </p:cNvSpPr>
          <p:nvPr/>
        </p:nvSpPr>
        <p:spPr>
          <a:xfrm>
            <a:off x="6781800" y="1371600"/>
            <a:ext cx="5257800" cy="31242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dirty="0"/>
              <a:t>Fastest way to read and write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Registers are within the processor chip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A register stores 32-bit value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ARM Cortex-M has</a:t>
            </a:r>
          </a:p>
          <a:p>
            <a:pPr lvl="1">
              <a:lnSpc>
                <a:spcPct val="90000"/>
              </a:lnSpc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R0-R12</a:t>
            </a:r>
            <a:r>
              <a:rPr lang="en-US" sz="1800" dirty="0"/>
              <a:t>: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13</a:t>
            </a:r>
            <a:r>
              <a:rPr lang="en-US" sz="1800" dirty="0"/>
              <a:t> general-purpose registers</a:t>
            </a:r>
          </a:p>
          <a:p>
            <a:pPr lvl="1">
              <a:lnSpc>
                <a:spcPct val="90000"/>
              </a:lnSpc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R13</a:t>
            </a:r>
            <a:r>
              <a:rPr lang="en-US" sz="1800" dirty="0"/>
              <a:t>: Stack pointer (Shadow of MSP or PSP)</a:t>
            </a:r>
          </a:p>
          <a:p>
            <a:pPr lvl="1">
              <a:lnSpc>
                <a:spcPct val="90000"/>
              </a:lnSpc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R14</a:t>
            </a:r>
            <a:r>
              <a:rPr lang="en-US" sz="1800" dirty="0"/>
              <a:t>: Link register (LR)</a:t>
            </a:r>
          </a:p>
          <a:p>
            <a:pPr lvl="1">
              <a:lnSpc>
                <a:spcPct val="90000"/>
              </a:lnSpc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R15</a:t>
            </a:r>
            <a:r>
              <a:rPr lang="en-US" sz="1800" dirty="0"/>
              <a:t>: Program counter (PC)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Special registers (</a:t>
            </a:r>
            <a:r>
              <a:rPr lang="en-US" sz="1800" dirty="0" err="1"/>
              <a:t>xPSR</a:t>
            </a:r>
            <a:r>
              <a:rPr lang="en-US" sz="1800" dirty="0"/>
              <a:t>, BASEPRI, PRIMASK, </a:t>
            </a:r>
            <a:r>
              <a:rPr lang="en-US" sz="1800" dirty="0" err="1"/>
              <a:t>etc</a:t>
            </a:r>
            <a:r>
              <a:rPr lang="en-US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4790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Execution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84660" y="1272546"/>
            <a:ext cx="10997739" cy="76200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Program Counter </a:t>
            </a:r>
            <a:r>
              <a:rPr lang="en-US" sz="2000" dirty="0">
                <a:solidFill>
                  <a:srgbClr val="C00000"/>
                </a:solidFill>
              </a:rPr>
              <a:t>(</a:t>
            </a:r>
            <a:r>
              <a:rPr lang="en-US" sz="2000" b="1" dirty="0">
                <a:solidFill>
                  <a:srgbClr val="C00000"/>
                </a:solidFill>
              </a:rPr>
              <a:t>PC) </a:t>
            </a:r>
            <a:r>
              <a:rPr lang="en-US" sz="2000" dirty="0"/>
              <a:t>is a register that holds the memory address of the next instruction to be fetched from the memory.</a:t>
            </a:r>
            <a:endParaRPr lang="en-US" sz="2000" b="1" dirty="0">
              <a:solidFill>
                <a:srgbClr val="C00000"/>
              </a:solidFill>
            </a:endParaRPr>
          </a:p>
          <a:p>
            <a:endParaRPr lang="en-US" sz="2000" dirty="0">
              <a:solidFill>
                <a:srgbClr val="800000"/>
              </a:solidFill>
            </a:endParaRPr>
          </a:p>
          <a:p>
            <a:endParaRPr lang="en-US" sz="2000" dirty="0">
              <a:solidFill>
                <a:srgbClr val="800000"/>
              </a:solidFill>
            </a:endParaRPr>
          </a:p>
          <a:p>
            <a:endParaRPr lang="en-US" sz="2000" dirty="0">
              <a:solidFill>
                <a:srgbClr val="800000"/>
              </a:solidFill>
            </a:endParaRPr>
          </a:p>
          <a:p>
            <a:endParaRPr lang="en-US" sz="2000" dirty="0">
              <a:solidFill>
                <a:srgbClr val="800000"/>
              </a:solidFill>
            </a:endParaRPr>
          </a:p>
          <a:p>
            <a:endParaRPr lang="en-US" sz="2000" dirty="0">
              <a:solidFill>
                <a:srgbClr val="800000"/>
              </a:solidFill>
            </a:endParaRPr>
          </a:p>
          <a:p>
            <a:endParaRPr lang="en-US" sz="2000" dirty="0">
              <a:solidFill>
                <a:srgbClr val="80000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80000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80000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800000"/>
              </a:solidFill>
            </a:endParaRPr>
          </a:p>
          <a:p>
            <a:endParaRPr lang="en-US" sz="2000" dirty="0">
              <a:solidFill>
                <a:srgbClr val="800000"/>
              </a:solidFill>
            </a:endParaRPr>
          </a:p>
          <a:p>
            <a:endParaRPr lang="en-US" sz="2000" dirty="0">
              <a:solidFill>
                <a:srgbClr val="8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91564" y="2496456"/>
            <a:ext cx="17411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1. Fetch instruction at PC address</a:t>
            </a:r>
          </a:p>
        </p:txBody>
      </p:sp>
      <p:sp>
        <p:nvSpPr>
          <p:cNvPr id="5" name="Rectangle 4"/>
          <p:cNvSpPr/>
          <p:nvPr/>
        </p:nvSpPr>
        <p:spPr>
          <a:xfrm>
            <a:off x="4724400" y="4163926"/>
            <a:ext cx="14389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2. Decode the instruction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1972364" y="4087726"/>
            <a:ext cx="1447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3. Execute the instruction</a:t>
            </a:r>
          </a:p>
        </p:txBody>
      </p:sp>
      <p:sp>
        <p:nvSpPr>
          <p:cNvPr id="10" name="Circular Arrow 9"/>
          <p:cNvSpPr/>
          <p:nvPr/>
        </p:nvSpPr>
        <p:spPr>
          <a:xfrm>
            <a:off x="2658164" y="2877456"/>
            <a:ext cx="2590800" cy="2667000"/>
          </a:xfrm>
          <a:prstGeom prst="circularArrow">
            <a:avLst>
              <a:gd name="adj1" fmla="val 10542"/>
              <a:gd name="adj2" fmla="val 1142319"/>
              <a:gd name="adj3" fmla="val 7038085"/>
              <a:gd name="adj4" fmla="val 2713974"/>
              <a:gd name="adj5" fmla="val 8429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Circular Arrow 10"/>
          <p:cNvSpPr/>
          <p:nvPr/>
        </p:nvSpPr>
        <p:spPr>
          <a:xfrm>
            <a:off x="2353364" y="2725056"/>
            <a:ext cx="2590800" cy="2667000"/>
          </a:xfrm>
          <a:prstGeom prst="circularArrow">
            <a:avLst>
              <a:gd name="adj1" fmla="val 10542"/>
              <a:gd name="adj2" fmla="val 1142319"/>
              <a:gd name="adj3" fmla="val 13912791"/>
              <a:gd name="adj4" fmla="val 10955213"/>
              <a:gd name="adj5" fmla="val 8371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Circular Arrow 11"/>
          <p:cNvSpPr/>
          <p:nvPr/>
        </p:nvSpPr>
        <p:spPr>
          <a:xfrm>
            <a:off x="3039164" y="2648856"/>
            <a:ext cx="2590800" cy="2667000"/>
          </a:xfrm>
          <a:prstGeom prst="circularArrow">
            <a:avLst>
              <a:gd name="adj1" fmla="val 9498"/>
              <a:gd name="adj2" fmla="val 1142319"/>
              <a:gd name="adj3" fmla="val 20725568"/>
              <a:gd name="adj4" fmla="val 18161247"/>
              <a:gd name="adj5" fmla="val 7732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259357" y="3107531"/>
            <a:ext cx="685800" cy="1477328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4770 2000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188B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2201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2100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923363" y="3119825"/>
            <a:ext cx="14635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0x080001B4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0x080001B2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0x080001B0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0x080001AE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0x080001AC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8253357" y="3419786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253357" y="3715061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253357" y="3991286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253357" y="4264336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842205" y="3662551"/>
            <a:ext cx="8382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32352" y="2297668"/>
            <a:ext cx="178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Address</a:t>
            </a:r>
          </a:p>
        </p:txBody>
      </p:sp>
      <p:cxnSp>
        <p:nvCxnSpPr>
          <p:cNvPr id="23" name="Straight Arrow Connector 22"/>
          <p:cNvCxnSpPr>
            <a:stCxn id="19" idx="3"/>
            <a:endCxn id="13" idx="1"/>
          </p:cNvCxnSpPr>
          <p:nvPr/>
        </p:nvCxnSpPr>
        <p:spPr>
          <a:xfrm flipV="1">
            <a:off x="7680405" y="3846195"/>
            <a:ext cx="578952" cy="1022"/>
          </a:xfrm>
          <a:prstGeom prst="straightConnector1">
            <a:avLst/>
          </a:prstGeom>
          <a:ln w="19050" cmpd="sng">
            <a:solidFill>
              <a:srgbClr val="FF0000"/>
            </a:solidFill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38200" y="6361927"/>
            <a:ext cx="1981200" cy="365760"/>
          </a:xfrm>
        </p:spPr>
        <p:txBody>
          <a:bodyPr/>
          <a:lstStyle/>
          <a:p>
            <a:fld id="{AEE14D4A-FE32-40AF-B06D-E9622816B10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842206" y="4707731"/>
            <a:ext cx="297068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PC =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0x080001B0</a:t>
            </a:r>
          </a:p>
          <a:p>
            <a:r>
              <a:rPr lang="en-US" dirty="0">
                <a:solidFill>
                  <a:srgbClr val="C00000"/>
                </a:solidFill>
              </a:rPr>
              <a:t>Instruction =</a:t>
            </a:r>
            <a:r>
              <a:rPr lang="en-US" b="1" dirty="0">
                <a:solidFill>
                  <a:srgbClr val="C00000"/>
                </a:solidFill>
                <a:latin typeface="Gill Sans MT (Body)"/>
                <a:cs typeface="Consolas" panose="020B0609020204030204" pitchFamily="49" charset="0"/>
              </a:rPr>
              <a:t> </a:t>
            </a:r>
            <a:r>
              <a:rPr lang="pl-PL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188B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or </a:t>
            </a:r>
          </a:p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2000188B or 8B180020  </a:t>
            </a:r>
            <a:endParaRPr 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Three-state pipeline: </a:t>
            </a:r>
            <a:br>
              <a:rPr lang="en-US" dirty="0"/>
            </a:br>
            <a:r>
              <a:rPr lang="en-US" dirty="0"/>
              <a:t>Fetch, Decode, Execution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97408" y="1291717"/>
            <a:ext cx="8229600" cy="762000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Pipelining </a:t>
            </a:r>
            <a:r>
              <a:rPr lang="en-US" dirty="0"/>
              <a:t>allows hardware resources to be fully utilized</a:t>
            </a:r>
          </a:p>
          <a:p>
            <a:r>
              <a:rPr lang="en-US" dirty="0"/>
              <a:t>One 32-bit instruction or two 16-bit instructions can be fetched.</a:t>
            </a:r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800000"/>
              </a:solidFill>
            </a:endParaRPr>
          </a:p>
          <a:p>
            <a:endParaRPr lang="en-US" dirty="0">
              <a:solidFill>
                <a:srgbClr val="800000"/>
              </a:solidFill>
            </a:endParaRPr>
          </a:p>
          <a:p>
            <a:endParaRPr lang="en-US" dirty="0">
              <a:solidFill>
                <a:srgbClr val="800000"/>
              </a:solidFill>
            </a:endParaRPr>
          </a:p>
          <a:p>
            <a:endParaRPr lang="en-US" dirty="0">
              <a:solidFill>
                <a:srgbClr val="8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800000"/>
              </a:solidFill>
            </a:endParaRPr>
          </a:p>
          <a:p>
            <a:endParaRPr lang="en-US" dirty="0">
              <a:solidFill>
                <a:srgbClr val="8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8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8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800000"/>
              </a:solidFill>
            </a:endParaRPr>
          </a:p>
          <a:p>
            <a:endParaRPr lang="en-US" dirty="0">
              <a:solidFill>
                <a:srgbClr val="800000"/>
              </a:solidFill>
            </a:endParaRPr>
          </a:p>
          <a:p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2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38200" y="6400800"/>
            <a:ext cx="1981200" cy="365760"/>
          </a:xfrm>
        </p:spPr>
        <p:txBody>
          <a:bodyPr/>
          <a:lstStyle/>
          <a:p>
            <a:fld id="{AEE14D4A-FE32-40AF-B06D-E9622816B101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470150"/>
            <a:ext cx="6389914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348574-9425-45A8-91E6-E9DB86C164CE}"/>
              </a:ext>
            </a:extLst>
          </p:cNvPr>
          <p:cNvSpPr txBox="1"/>
          <p:nvPr/>
        </p:nvSpPr>
        <p:spPr>
          <a:xfrm>
            <a:off x="4119275" y="5702503"/>
            <a:ext cx="333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Pipeline of </a:t>
            </a:r>
            <a:r>
              <a:rPr lang="en-US" b="1" dirty="0">
                <a:solidFill>
                  <a:srgbClr val="FF0000"/>
                </a:solidFill>
              </a:rPr>
              <a:t>32-bit</a:t>
            </a:r>
            <a:r>
              <a:rPr lang="en-US" b="1" dirty="0">
                <a:solidFill>
                  <a:schemeClr val="accent1"/>
                </a:solidFill>
              </a:rPr>
              <a:t> instructions</a:t>
            </a:r>
          </a:p>
        </p:txBody>
      </p:sp>
    </p:spTree>
    <p:extLst>
      <p:ext uri="{BB962C8B-B14F-4D97-AF65-F5344CB8AC3E}">
        <p14:creationId xmlns:p14="http://schemas.microsoft.com/office/powerpoint/2010/main" val="1852023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Three-state pipeline: </a:t>
            </a:r>
            <a:br>
              <a:rPr lang="en-US" dirty="0"/>
            </a:br>
            <a:r>
              <a:rPr lang="en-US" dirty="0"/>
              <a:t>Fetch, Decode, Execution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91312" y="1275974"/>
            <a:ext cx="8229600" cy="762000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Pipelining </a:t>
            </a:r>
            <a:r>
              <a:rPr lang="en-US" dirty="0"/>
              <a:t>allows hardware resources to be fully utilized</a:t>
            </a:r>
          </a:p>
          <a:p>
            <a:r>
              <a:rPr lang="en-US" dirty="0"/>
              <a:t>One 32-bit instruction or two 16-bit instructions can be fetched.</a:t>
            </a:r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800000"/>
              </a:solidFill>
            </a:endParaRPr>
          </a:p>
          <a:p>
            <a:endParaRPr lang="en-US" dirty="0">
              <a:solidFill>
                <a:srgbClr val="800000"/>
              </a:solidFill>
            </a:endParaRPr>
          </a:p>
          <a:p>
            <a:endParaRPr lang="en-US" dirty="0">
              <a:solidFill>
                <a:srgbClr val="800000"/>
              </a:solidFill>
            </a:endParaRPr>
          </a:p>
          <a:p>
            <a:endParaRPr lang="en-US" dirty="0">
              <a:solidFill>
                <a:srgbClr val="8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800000"/>
              </a:solidFill>
            </a:endParaRPr>
          </a:p>
          <a:p>
            <a:endParaRPr lang="en-US" dirty="0">
              <a:solidFill>
                <a:srgbClr val="8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8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8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800000"/>
              </a:solidFill>
            </a:endParaRPr>
          </a:p>
          <a:p>
            <a:endParaRPr lang="en-US" dirty="0">
              <a:solidFill>
                <a:srgbClr val="800000"/>
              </a:solidFill>
            </a:endParaRPr>
          </a:p>
          <a:p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2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38200" y="6324600"/>
            <a:ext cx="1981200" cy="365760"/>
          </a:xfrm>
        </p:spPr>
        <p:txBody>
          <a:bodyPr/>
          <a:lstStyle/>
          <a:p>
            <a:fld id="{AEE14D4A-FE32-40AF-B06D-E9622816B10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348574-9425-45A8-91E6-E9DB86C164CE}"/>
              </a:ext>
            </a:extLst>
          </p:cNvPr>
          <p:cNvSpPr txBox="1"/>
          <p:nvPr/>
        </p:nvSpPr>
        <p:spPr>
          <a:xfrm>
            <a:off x="4267200" y="5867400"/>
            <a:ext cx="333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Pipeline of </a:t>
            </a:r>
            <a:r>
              <a:rPr lang="en-US" b="1" dirty="0">
                <a:solidFill>
                  <a:srgbClr val="FF0000"/>
                </a:solidFill>
              </a:rPr>
              <a:t>16-bit</a:t>
            </a:r>
            <a:r>
              <a:rPr lang="en-US" b="1" dirty="0">
                <a:solidFill>
                  <a:schemeClr val="accent1"/>
                </a:solidFill>
              </a:rPr>
              <a:t> instructions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1CF490-1824-4368-9D9D-F1EA3D83E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1" y="2209800"/>
            <a:ext cx="6843095" cy="331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95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09800" y="1175266"/>
            <a:ext cx="4953000" cy="5392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8" y="190831"/>
            <a:ext cx="8229600" cy="914400"/>
          </a:xfrm>
        </p:spPr>
        <p:txBody>
          <a:bodyPr/>
          <a:lstStyle/>
          <a:p>
            <a:r>
              <a:rPr lang="en-US" dirty="0"/>
              <a:t>Machine codes are stored in memory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0" y="1295400"/>
            <a:ext cx="1143001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0" y="16002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0" y="19050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0" y="22098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0" y="25146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0" y="28194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0" y="31242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0" y="34290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0" y="37338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048000" y="40386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48000" y="4342632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48000" y="4647432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48000" y="4952232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0" y="5257032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048000" y="55626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048000" y="58674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2590800" y="1295400"/>
            <a:ext cx="471604" cy="4876800"/>
            <a:chOff x="1066800" y="1295400"/>
            <a:chExt cx="471604" cy="4876800"/>
          </a:xfrm>
        </p:grpSpPr>
        <p:sp>
          <p:nvSpPr>
            <p:cNvPr id="20" name="TextBox 19"/>
            <p:cNvSpPr txBox="1"/>
            <p:nvPr/>
          </p:nvSpPr>
          <p:spPr>
            <a:xfrm>
              <a:off x="1066800" y="12954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r15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66800" y="16002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r14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66800" y="19050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r13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66800" y="22098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66800" y="25146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r11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66800" y="28194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r10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43000" y="3124200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r9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43000" y="3429000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r8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154988" y="37000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r7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54988" y="40048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r6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54988" y="43096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r5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154988" y="46144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r4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54988" y="49192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r3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154988" y="52240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r2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154988" y="55288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54988" y="58336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r0</a:t>
              </a: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5435047" y="3117513"/>
            <a:ext cx="1066800" cy="897523"/>
            <a:chOff x="4267200" y="2379077"/>
            <a:chExt cx="1066800" cy="897523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4495800" y="2379077"/>
              <a:ext cx="0" cy="304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495800" y="2971800"/>
              <a:ext cx="0" cy="304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5105400" y="2683877"/>
              <a:ext cx="0" cy="304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4495800" y="2379077"/>
              <a:ext cx="609600" cy="304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>
              <a:off x="4495800" y="2988677"/>
              <a:ext cx="609600" cy="28792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4495800" y="2667000"/>
              <a:ext cx="152400" cy="16927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4495800" y="2836277"/>
              <a:ext cx="152400" cy="1524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4267200" y="2531477"/>
              <a:ext cx="2286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4267200" y="3124200"/>
              <a:ext cx="2286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5105400" y="2843625"/>
              <a:ext cx="2286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4591297" y="2665420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ALU</a:t>
              </a:r>
            </a:p>
          </p:txBody>
        </p:sp>
      </p:grpSp>
      <p:sp>
        <p:nvSpPr>
          <p:cNvPr id="81" name="Rectangle 80"/>
          <p:cNvSpPr/>
          <p:nvPr/>
        </p:nvSpPr>
        <p:spPr>
          <a:xfrm>
            <a:off x="8616600" y="1359932"/>
            <a:ext cx="685800" cy="495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8616600" y="3126270"/>
            <a:ext cx="685800" cy="1477328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l-PL" dirty="0">
                <a:latin typeface="Consolas" panose="020B0609020204030204" pitchFamily="49" charset="0"/>
              </a:rPr>
              <a:t>4770 2000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pl-PL" dirty="0">
                <a:latin typeface="Consolas" panose="020B0609020204030204" pitchFamily="49" charset="0"/>
              </a:rPr>
              <a:t>188B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pl-PL" dirty="0">
                <a:latin typeface="Consolas" panose="020B0609020204030204" pitchFamily="49" charset="0"/>
              </a:rPr>
              <a:t>2201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pl-PL" dirty="0">
                <a:latin typeface="Consolas" panose="020B0609020204030204" pitchFamily="49" charset="0"/>
              </a:rPr>
              <a:t>2100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191000" y="123086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4191000" y="1567934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lr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4191000" y="1872734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9279271" y="5943600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0x00000000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9252972" y="1359932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0xFFFFFFFF</a:t>
            </a:r>
          </a:p>
        </p:txBody>
      </p:sp>
      <p:sp>
        <p:nvSpPr>
          <p:cNvPr id="88" name="Rectangle 87"/>
          <p:cNvSpPr/>
          <p:nvPr/>
        </p:nvSpPr>
        <p:spPr>
          <a:xfrm>
            <a:off x="9280606" y="3138564"/>
            <a:ext cx="14635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0x080001B4</a:t>
            </a:r>
          </a:p>
          <a:p>
            <a:r>
              <a:rPr lang="en-US" dirty="0">
                <a:latin typeface="Consolas" panose="020B0609020204030204" pitchFamily="49" charset="0"/>
              </a:rPr>
              <a:t>0x080001B2</a:t>
            </a:r>
          </a:p>
          <a:p>
            <a:r>
              <a:rPr lang="en-US" dirty="0">
                <a:latin typeface="Consolas" panose="020B0609020204030204" pitchFamily="49" charset="0"/>
              </a:rPr>
              <a:t>0x080001B0</a:t>
            </a:r>
          </a:p>
          <a:p>
            <a:r>
              <a:rPr lang="en-US" dirty="0">
                <a:latin typeface="Consolas" panose="020B0609020204030204" pitchFamily="49" charset="0"/>
              </a:rPr>
              <a:t>0x080001AE</a:t>
            </a:r>
          </a:p>
          <a:p>
            <a:r>
              <a:rPr lang="en-US" dirty="0">
                <a:latin typeface="Consolas" panose="020B0609020204030204" pitchFamily="49" charset="0"/>
              </a:rPr>
              <a:t>0x080001AC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075734" y="619850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470199" y="62484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Memory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9372600" y="990600"/>
            <a:ext cx="946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610601" y="9906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324601" y="6096000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CPU</a:t>
            </a:r>
          </a:p>
        </p:txBody>
      </p:sp>
      <p:cxnSp>
        <p:nvCxnSpPr>
          <p:cNvPr id="69" name="Straight Connector 68"/>
          <p:cNvCxnSpPr/>
          <p:nvPr/>
        </p:nvCxnSpPr>
        <p:spPr>
          <a:xfrm>
            <a:off x="8610600" y="3438525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8610600" y="3733800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8610600" y="4010025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8610600" y="4283075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27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717754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09800" y="1175266"/>
            <a:ext cx="4953000" cy="5392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125744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Fetch Instruction: pc = </a:t>
            </a:r>
            <a:r>
              <a:rPr lang="en-US" dirty="0">
                <a:latin typeface="Consolas" panose="020B0609020204030204" pitchFamily="49" charset="0"/>
              </a:rPr>
              <a:t>0x08001AC</a:t>
            </a:r>
            <a:br>
              <a:rPr lang="en-US" dirty="0"/>
            </a:br>
            <a:r>
              <a:rPr lang="en-US" dirty="0"/>
              <a:t>Decode Instruction: </a:t>
            </a:r>
            <a:r>
              <a:rPr lang="en-US" dirty="0">
                <a:latin typeface="Consolas" panose="020B0609020204030204" pitchFamily="49" charset="0"/>
              </a:rPr>
              <a:t>2100</a:t>
            </a:r>
            <a:r>
              <a:rPr lang="en-US" dirty="0"/>
              <a:t> =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MOVS r1, #0x00 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0" y="1295400"/>
            <a:ext cx="1143001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0x080001AC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0" y="16002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0" y="19050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0" y="22098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0" y="25146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0" y="28194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0" y="31242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0" y="34290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0" y="37338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048000" y="40386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48000" y="4342632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48000" y="4647432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48000" y="4952232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0" y="5257032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048000" y="55626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048000" y="58674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38"/>
          <p:cNvGrpSpPr/>
          <p:nvPr/>
        </p:nvGrpSpPr>
        <p:grpSpPr>
          <a:xfrm>
            <a:off x="2590800" y="1295400"/>
            <a:ext cx="471604" cy="4876800"/>
            <a:chOff x="1066800" y="1295400"/>
            <a:chExt cx="471604" cy="4876800"/>
          </a:xfrm>
        </p:grpSpPr>
        <p:sp>
          <p:nvSpPr>
            <p:cNvPr id="20" name="TextBox 19"/>
            <p:cNvSpPr txBox="1"/>
            <p:nvPr/>
          </p:nvSpPr>
          <p:spPr>
            <a:xfrm>
              <a:off x="1066800" y="12954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r15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66800" y="16002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r14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66800" y="19050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r13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66800" y="22098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66800" y="25146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r11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66800" y="28194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r10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43000" y="3124200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r9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43000" y="3429000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r8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154988" y="37000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r7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54988" y="40048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r6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54988" y="43096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r5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154988" y="46144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r4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54988" y="49192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r3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154988" y="52240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r2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154988" y="55288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54988" y="58336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r0</a:t>
              </a:r>
            </a:p>
          </p:txBody>
        </p:sp>
      </p:grpSp>
      <p:grpSp>
        <p:nvGrpSpPr>
          <p:cNvPr id="29" name="Group 63"/>
          <p:cNvGrpSpPr/>
          <p:nvPr/>
        </p:nvGrpSpPr>
        <p:grpSpPr>
          <a:xfrm>
            <a:off x="5435047" y="3117513"/>
            <a:ext cx="1066800" cy="897523"/>
            <a:chOff x="4267200" y="2379077"/>
            <a:chExt cx="1066800" cy="897523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4495800" y="2379077"/>
              <a:ext cx="0" cy="304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495800" y="2971800"/>
              <a:ext cx="0" cy="304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5105400" y="2683877"/>
              <a:ext cx="0" cy="304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4495800" y="2379077"/>
              <a:ext cx="609600" cy="304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>
              <a:off x="4495800" y="2988677"/>
              <a:ext cx="609600" cy="28792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4495800" y="2667000"/>
              <a:ext cx="152400" cy="16927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4495800" y="2836277"/>
              <a:ext cx="152400" cy="1524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4267200" y="2531477"/>
              <a:ext cx="2286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4267200" y="3124200"/>
              <a:ext cx="2286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5105400" y="2843625"/>
              <a:ext cx="2286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4591297" y="2665420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ALU</a:t>
              </a:r>
            </a:p>
          </p:txBody>
        </p:sp>
      </p:grpSp>
      <p:sp>
        <p:nvSpPr>
          <p:cNvPr id="81" name="Rectangle 80"/>
          <p:cNvSpPr/>
          <p:nvPr/>
        </p:nvSpPr>
        <p:spPr>
          <a:xfrm>
            <a:off x="8616600" y="1359932"/>
            <a:ext cx="685800" cy="495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8616600" y="3126270"/>
            <a:ext cx="685800" cy="1477328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l-PL" dirty="0">
                <a:latin typeface="Consolas" panose="020B0609020204030204" pitchFamily="49" charset="0"/>
              </a:rPr>
              <a:t>4770 2000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pl-PL" dirty="0">
                <a:latin typeface="Consolas" panose="020B0609020204030204" pitchFamily="49" charset="0"/>
              </a:rPr>
              <a:t>188B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pl-PL" dirty="0">
                <a:latin typeface="Consolas" panose="020B0609020204030204" pitchFamily="49" charset="0"/>
              </a:rPr>
              <a:t>2201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pl-PL" b="1" dirty="0">
                <a:solidFill>
                  <a:srgbClr val="FF0000"/>
                </a:solidFill>
                <a:latin typeface="Consolas" panose="020B0609020204030204" pitchFamily="49" charset="0"/>
              </a:rPr>
              <a:t>2100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191000" y="123086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4191000" y="1567934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lr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4191000" y="1872734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9279271" y="5943600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0x00000000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9252972" y="1359932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0xFFFFFFFF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075734" y="619850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470199" y="62484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Memory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9372600" y="990600"/>
            <a:ext cx="946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610601" y="9906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324601" y="6096000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CPU</a:t>
            </a:r>
          </a:p>
        </p:txBody>
      </p:sp>
      <p:cxnSp>
        <p:nvCxnSpPr>
          <p:cNvPr id="64" name="Elbow Connector 63"/>
          <p:cNvCxnSpPr/>
          <p:nvPr/>
        </p:nvCxnSpPr>
        <p:spPr>
          <a:xfrm>
            <a:off x="4572000" y="1409700"/>
            <a:ext cx="4038600" cy="3009900"/>
          </a:xfrm>
          <a:prstGeom prst="bentConnector3">
            <a:avLst>
              <a:gd name="adj1" fmla="val 82390"/>
            </a:avLst>
          </a:prstGeom>
          <a:ln>
            <a:solidFill>
              <a:srgbClr val="FF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9280606" y="3138564"/>
            <a:ext cx="14635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0x080001B4</a:t>
            </a:r>
          </a:p>
          <a:p>
            <a:r>
              <a:rPr lang="en-US" dirty="0">
                <a:latin typeface="Consolas" panose="020B0609020204030204" pitchFamily="49" charset="0"/>
              </a:rPr>
              <a:t>0x080001B2</a:t>
            </a:r>
          </a:p>
          <a:p>
            <a:r>
              <a:rPr lang="en-US" dirty="0">
                <a:latin typeface="Consolas" panose="020B0609020204030204" pitchFamily="49" charset="0"/>
              </a:rPr>
              <a:t>0x080001B0</a:t>
            </a:r>
          </a:p>
          <a:p>
            <a:r>
              <a:rPr lang="en-US" dirty="0">
                <a:latin typeface="Consolas" panose="020B0609020204030204" pitchFamily="49" charset="0"/>
              </a:rPr>
              <a:t>0x080001AE</a:t>
            </a:r>
          </a:p>
          <a:p>
            <a:r>
              <a:rPr lang="en-US" dirty="0">
                <a:latin typeface="Consolas" panose="020B0609020204030204" pitchFamily="49" charset="0"/>
              </a:rPr>
              <a:t>0x080001AC</a:t>
            </a:r>
          </a:p>
        </p:txBody>
      </p:sp>
      <p:cxnSp>
        <p:nvCxnSpPr>
          <p:cNvPr id="68" name="Straight Connector 67"/>
          <p:cNvCxnSpPr/>
          <p:nvPr/>
        </p:nvCxnSpPr>
        <p:spPr>
          <a:xfrm>
            <a:off x="8610600" y="3438525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8610600" y="3733800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8610600" y="4010025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8610600" y="4283075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28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717754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09800" y="1175266"/>
            <a:ext cx="4953000" cy="5392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186148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Execute Instruction: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MOVS r1, #0x00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0" y="1295400"/>
            <a:ext cx="1143001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0x080001AC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0" y="16002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0" y="19050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0" y="22098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0" y="25146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0" y="28194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0" y="31242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0" y="34290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0" y="37338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048000" y="40386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48000" y="4342632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48000" y="4647432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48000" y="4952232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0" y="5257032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048000" y="55626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0x00000000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048000" y="58674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38"/>
          <p:cNvGrpSpPr/>
          <p:nvPr/>
        </p:nvGrpSpPr>
        <p:grpSpPr>
          <a:xfrm>
            <a:off x="2590800" y="1295400"/>
            <a:ext cx="471604" cy="4876800"/>
            <a:chOff x="1066800" y="1295400"/>
            <a:chExt cx="471604" cy="4876800"/>
          </a:xfrm>
        </p:grpSpPr>
        <p:sp>
          <p:nvSpPr>
            <p:cNvPr id="20" name="TextBox 19"/>
            <p:cNvSpPr txBox="1"/>
            <p:nvPr/>
          </p:nvSpPr>
          <p:spPr>
            <a:xfrm>
              <a:off x="1066800" y="12954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r15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66800" y="16002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r14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66800" y="19050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r13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66800" y="22098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66800" y="25146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r11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66800" y="28194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r10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43000" y="3124200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r9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43000" y="3429000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r8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154988" y="37000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r7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54988" y="40048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r6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54988" y="43096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r5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154988" y="46144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r4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54988" y="49192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r3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154988" y="52240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r2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154988" y="55288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54988" y="58336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r0</a:t>
              </a:r>
            </a:p>
          </p:txBody>
        </p:sp>
      </p:grpSp>
      <p:grpSp>
        <p:nvGrpSpPr>
          <p:cNvPr id="29" name="Group 63"/>
          <p:cNvGrpSpPr/>
          <p:nvPr/>
        </p:nvGrpSpPr>
        <p:grpSpPr>
          <a:xfrm>
            <a:off x="5435047" y="3117513"/>
            <a:ext cx="1066800" cy="897523"/>
            <a:chOff x="4267200" y="2379077"/>
            <a:chExt cx="1066800" cy="897523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4495800" y="2379077"/>
              <a:ext cx="0" cy="304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495800" y="2971800"/>
              <a:ext cx="0" cy="304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5105400" y="2683877"/>
              <a:ext cx="0" cy="304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4495800" y="2379077"/>
              <a:ext cx="609600" cy="304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>
              <a:off x="4495800" y="2988677"/>
              <a:ext cx="609600" cy="28792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4495800" y="2667000"/>
              <a:ext cx="152400" cy="16927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4495800" y="2836277"/>
              <a:ext cx="152400" cy="1524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4267200" y="2531477"/>
              <a:ext cx="2286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4267200" y="3124200"/>
              <a:ext cx="2286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5105400" y="2843625"/>
              <a:ext cx="2286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4591297" y="2665420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ALU</a:t>
              </a:r>
            </a:p>
          </p:txBody>
        </p:sp>
      </p:grpSp>
      <p:sp>
        <p:nvSpPr>
          <p:cNvPr id="81" name="Rectangle 80"/>
          <p:cNvSpPr/>
          <p:nvPr/>
        </p:nvSpPr>
        <p:spPr>
          <a:xfrm>
            <a:off x="8616600" y="1359932"/>
            <a:ext cx="685800" cy="495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8616600" y="3126270"/>
            <a:ext cx="685800" cy="1477328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l-PL" dirty="0">
                <a:latin typeface="Consolas" panose="020B0609020204030204" pitchFamily="49" charset="0"/>
              </a:rPr>
              <a:t>4770 2000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pl-PL" dirty="0">
                <a:latin typeface="Consolas" panose="020B0609020204030204" pitchFamily="49" charset="0"/>
              </a:rPr>
              <a:t>188B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pl-PL" dirty="0">
                <a:latin typeface="Consolas" panose="020B0609020204030204" pitchFamily="49" charset="0"/>
              </a:rPr>
              <a:t>2201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pl-PL" b="1" dirty="0">
                <a:solidFill>
                  <a:srgbClr val="FF0000"/>
                </a:solidFill>
                <a:latin typeface="Consolas" panose="020B0609020204030204" pitchFamily="49" charset="0"/>
              </a:rPr>
              <a:t>2100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191000" y="123086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4191000" y="1567934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lr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4191000" y="1872734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9279271" y="5943600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0x00000000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9252972" y="1359932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0xFFFFFFFF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075734" y="619850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470199" y="62484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Memory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9372600" y="990600"/>
            <a:ext cx="946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610601" y="9906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324601" y="6096000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CPU</a:t>
            </a:r>
          </a:p>
        </p:txBody>
      </p:sp>
      <p:cxnSp>
        <p:nvCxnSpPr>
          <p:cNvPr id="64" name="Elbow Connector 63"/>
          <p:cNvCxnSpPr/>
          <p:nvPr/>
        </p:nvCxnSpPr>
        <p:spPr>
          <a:xfrm>
            <a:off x="4572000" y="1409700"/>
            <a:ext cx="4038600" cy="3009900"/>
          </a:xfrm>
          <a:prstGeom prst="bentConnector3">
            <a:avLst>
              <a:gd name="adj1" fmla="val 82390"/>
            </a:avLst>
          </a:prstGeom>
          <a:ln>
            <a:solidFill>
              <a:srgbClr val="FF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9280606" y="3138564"/>
            <a:ext cx="14635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0x080001B4</a:t>
            </a:r>
          </a:p>
          <a:p>
            <a:r>
              <a:rPr lang="en-US" dirty="0">
                <a:latin typeface="Consolas" panose="020B0609020204030204" pitchFamily="49" charset="0"/>
              </a:rPr>
              <a:t>0x080001B2</a:t>
            </a:r>
          </a:p>
          <a:p>
            <a:r>
              <a:rPr lang="en-US" dirty="0">
                <a:latin typeface="Consolas" panose="020B0609020204030204" pitchFamily="49" charset="0"/>
              </a:rPr>
              <a:t>0x080001B0</a:t>
            </a:r>
          </a:p>
          <a:p>
            <a:r>
              <a:rPr lang="en-US" dirty="0">
                <a:latin typeface="Consolas" panose="020B0609020204030204" pitchFamily="49" charset="0"/>
              </a:rPr>
              <a:t>0x080001AE</a:t>
            </a:r>
          </a:p>
          <a:p>
            <a:r>
              <a:rPr lang="en-US" dirty="0">
                <a:latin typeface="Consolas" panose="020B0609020204030204" pitchFamily="49" charset="0"/>
              </a:rPr>
              <a:t>0x080001AC</a:t>
            </a:r>
          </a:p>
        </p:txBody>
      </p:sp>
      <p:cxnSp>
        <p:nvCxnSpPr>
          <p:cNvPr id="69" name="Straight Connector 68"/>
          <p:cNvCxnSpPr/>
          <p:nvPr/>
        </p:nvCxnSpPr>
        <p:spPr>
          <a:xfrm>
            <a:off x="8610600" y="3438525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8610600" y="3733800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8610600" y="4010025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8610600" y="4283075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29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717754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Warehouse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</a:t>
            </a:fld>
            <a:endParaRPr kumimoji="0" lang="en-US" dirty="0"/>
          </a:p>
        </p:txBody>
      </p:sp>
      <p:pic>
        <p:nvPicPr>
          <p:cNvPr id="54274" name="Picture 2" descr="http://www.digitaleconomics.nl/wp-content/uploads/2013/12/20kiva_photo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277382"/>
            <a:ext cx="9296400" cy="543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2819400" y="5486400"/>
            <a:ext cx="838200" cy="228600"/>
          </a:xfrm>
          <a:prstGeom prst="straightConnector1">
            <a:avLst/>
          </a:prstGeom>
          <a:ln w="381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052099" y="5181600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Kiva Robot</a:t>
            </a:r>
          </a:p>
        </p:txBody>
      </p:sp>
    </p:spTree>
    <p:extLst>
      <p:ext uri="{BB962C8B-B14F-4D97-AF65-F5344CB8AC3E}">
        <p14:creationId xmlns:p14="http://schemas.microsoft.com/office/powerpoint/2010/main" val="28273519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09800" y="1175266"/>
            <a:ext cx="4953000" cy="5392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471" y="179450"/>
            <a:ext cx="86868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Fetch Next Instruction: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pc = pc + 2</a:t>
            </a:r>
            <a:br>
              <a:rPr lang="en-US" dirty="0"/>
            </a:br>
            <a:endParaRPr 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0" y="1295400"/>
            <a:ext cx="1143001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0x080001AE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0" y="16002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0" y="19050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0" y="22098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0" y="25146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0" y="28194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0" y="31242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0" y="34290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0" y="37338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048000" y="40386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48000" y="4342632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48000" y="4647432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48000" y="4952232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0" y="5257032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048000" y="55626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0x00000000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048000" y="58674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28" name="Group 38"/>
          <p:cNvGrpSpPr/>
          <p:nvPr/>
        </p:nvGrpSpPr>
        <p:grpSpPr>
          <a:xfrm>
            <a:off x="2590800" y="1295400"/>
            <a:ext cx="471604" cy="4876800"/>
            <a:chOff x="1066800" y="1295400"/>
            <a:chExt cx="471604" cy="4876800"/>
          </a:xfrm>
        </p:grpSpPr>
        <p:sp>
          <p:nvSpPr>
            <p:cNvPr id="20" name="TextBox 19"/>
            <p:cNvSpPr txBox="1"/>
            <p:nvPr/>
          </p:nvSpPr>
          <p:spPr>
            <a:xfrm>
              <a:off x="1066800" y="12954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r15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66800" y="16002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r14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66800" y="19050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r13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66800" y="22098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66800" y="25146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r11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66800" y="28194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r10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43000" y="3124200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r9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43000" y="3429000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r8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154988" y="37000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r7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54988" y="40048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r6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54988" y="43096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r5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154988" y="46144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r4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54988" y="49192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r3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154988" y="52240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r2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154988" y="55288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54988" y="58336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r0</a:t>
              </a:r>
            </a:p>
          </p:txBody>
        </p:sp>
      </p:grpSp>
      <p:grpSp>
        <p:nvGrpSpPr>
          <p:cNvPr id="29" name="Group 63"/>
          <p:cNvGrpSpPr/>
          <p:nvPr/>
        </p:nvGrpSpPr>
        <p:grpSpPr>
          <a:xfrm>
            <a:off x="5435047" y="3117513"/>
            <a:ext cx="1066800" cy="897523"/>
            <a:chOff x="4267200" y="2379077"/>
            <a:chExt cx="1066800" cy="897523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4495800" y="2379077"/>
              <a:ext cx="0" cy="304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495800" y="2971800"/>
              <a:ext cx="0" cy="304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5105400" y="2683877"/>
              <a:ext cx="0" cy="304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4495800" y="2379077"/>
              <a:ext cx="609600" cy="304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>
              <a:off x="4495800" y="2988677"/>
              <a:ext cx="609600" cy="28792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4495800" y="2667000"/>
              <a:ext cx="152400" cy="16927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4495800" y="2836277"/>
              <a:ext cx="152400" cy="1524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4267200" y="2531477"/>
              <a:ext cx="2286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4267200" y="3124200"/>
              <a:ext cx="2286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5105400" y="2843625"/>
              <a:ext cx="2286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4591297" y="2665420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ALU</a:t>
              </a:r>
            </a:p>
          </p:txBody>
        </p:sp>
      </p:grpSp>
      <p:sp>
        <p:nvSpPr>
          <p:cNvPr id="81" name="Rectangle 80"/>
          <p:cNvSpPr/>
          <p:nvPr/>
        </p:nvSpPr>
        <p:spPr>
          <a:xfrm>
            <a:off x="8616600" y="1359932"/>
            <a:ext cx="685800" cy="495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8616600" y="3126270"/>
            <a:ext cx="685800" cy="1477328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l-PL" dirty="0">
                <a:latin typeface="Consolas" panose="020B0609020204030204" pitchFamily="49" charset="0"/>
              </a:rPr>
              <a:t>4770 2000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pl-PL" dirty="0">
                <a:latin typeface="Consolas" panose="020B0609020204030204" pitchFamily="49" charset="0"/>
              </a:rPr>
              <a:t>188B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pl-PL" b="1" dirty="0">
                <a:solidFill>
                  <a:srgbClr val="FF0000"/>
                </a:solidFill>
                <a:latin typeface="Consolas" panose="020B0609020204030204" pitchFamily="49" charset="0"/>
              </a:rPr>
              <a:t>2201</a:t>
            </a:r>
            <a:endParaRPr lang="en-US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pl-PL" dirty="0">
                <a:latin typeface="Consolas" panose="020B0609020204030204" pitchFamily="49" charset="0"/>
              </a:rPr>
              <a:t>2100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191000" y="123086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4191000" y="1567934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lr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4191000" y="1872734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9279271" y="59436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0x00000000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9252972" y="1359932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0xFFFFFFFF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075734" y="619850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470199" y="62484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Memory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9372600" y="990600"/>
            <a:ext cx="946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610601" y="9906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324601" y="6096000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CPU</a:t>
            </a:r>
          </a:p>
        </p:txBody>
      </p:sp>
      <p:cxnSp>
        <p:nvCxnSpPr>
          <p:cNvPr id="64" name="Elbow Connector 63"/>
          <p:cNvCxnSpPr/>
          <p:nvPr/>
        </p:nvCxnSpPr>
        <p:spPr>
          <a:xfrm>
            <a:off x="4572000" y="1409700"/>
            <a:ext cx="4038600" cy="2781300"/>
          </a:xfrm>
          <a:prstGeom prst="bentConnector3">
            <a:avLst>
              <a:gd name="adj1" fmla="val 81761"/>
            </a:avLst>
          </a:prstGeom>
          <a:ln>
            <a:solidFill>
              <a:srgbClr val="FF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9280606" y="3138564"/>
            <a:ext cx="14635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0x080001B4</a:t>
            </a:r>
          </a:p>
          <a:p>
            <a:r>
              <a:rPr lang="en-US" dirty="0">
                <a:latin typeface="Consolas" panose="020B0609020204030204" pitchFamily="49" charset="0"/>
              </a:rPr>
              <a:t>0x080001B2</a:t>
            </a:r>
          </a:p>
          <a:p>
            <a:r>
              <a:rPr lang="en-US" dirty="0">
                <a:latin typeface="Consolas" panose="020B0609020204030204" pitchFamily="49" charset="0"/>
              </a:rPr>
              <a:t>0x080001B0</a:t>
            </a:r>
          </a:p>
          <a:p>
            <a:r>
              <a:rPr lang="en-US" dirty="0">
                <a:latin typeface="Consolas" panose="020B0609020204030204" pitchFamily="49" charset="0"/>
              </a:rPr>
              <a:t>0x080001AE</a:t>
            </a:r>
          </a:p>
          <a:p>
            <a:r>
              <a:rPr lang="en-US" dirty="0">
                <a:latin typeface="Consolas" panose="020B0609020204030204" pitchFamily="49" charset="0"/>
              </a:rPr>
              <a:t>0x080001AC</a:t>
            </a:r>
          </a:p>
        </p:txBody>
      </p:sp>
      <p:cxnSp>
        <p:nvCxnSpPr>
          <p:cNvPr id="68" name="Straight Connector 67"/>
          <p:cNvCxnSpPr/>
          <p:nvPr/>
        </p:nvCxnSpPr>
        <p:spPr>
          <a:xfrm>
            <a:off x="8610600" y="3438525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8610600" y="3733800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8610600" y="4010025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8610600" y="4283075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30</a:t>
            </a:fld>
            <a:endParaRPr kumimoji="0"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42385" y="1776063"/>
            <a:ext cx="209078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Thumb-2 consists of a mix of 16- &amp; 32-bit instructions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 reality, we always fetch 4 bytes from the instruction memory (either one 32-bit instruction or two 16-bit instructions)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To simplify the demo, we assume we only fetch 2 bytes from the instruction memory in this example.</a:t>
            </a:r>
          </a:p>
        </p:txBody>
      </p:sp>
    </p:spTree>
    <p:extLst>
      <p:ext uri="{BB962C8B-B14F-4D97-AF65-F5344CB8AC3E}">
        <p14:creationId xmlns:p14="http://schemas.microsoft.com/office/powerpoint/2010/main" val="32646194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09800" y="1175266"/>
            <a:ext cx="4953000" cy="5392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471" y="179450"/>
            <a:ext cx="86868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Fetch Next Instruction: </a:t>
            </a:r>
            <a:r>
              <a:rPr lang="en-US" dirty="0">
                <a:latin typeface="Consolas" panose="020B0609020204030204" pitchFamily="49" charset="0"/>
              </a:rPr>
              <a:t>pc = pc + 2</a:t>
            </a:r>
            <a:br>
              <a:rPr lang="en-US" dirty="0"/>
            </a:br>
            <a:r>
              <a:rPr lang="en-US" dirty="0"/>
              <a:t>Decode &amp; Execute: </a:t>
            </a:r>
            <a:r>
              <a:rPr lang="en-US" dirty="0">
                <a:latin typeface="Consolas" panose="020B0609020204030204" pitchFamily="49" charset="0"/>
              </a:rPr>
              <a:t>2201</a:t>
            </a:r>
            <a:r>
              <a:rPr lang="en-US" dirty="0"/>
              <a:t> =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MOVS r2, #0x01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0" y="1295400"/>
            <a:ext cx="1143001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0x080001AE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0" y="16002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0" y="19050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0" y="22098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0" y="25146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0" y="28194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0" y="31242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0" y="34290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0" y="37338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048000" y="40386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48000" y="4342632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48000" y="4647432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48000" y="4952232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0" y="5257032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0x00000001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048000" y="55626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0x00000000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048000" y="58674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28" name="Group 38"/>
          <p:cNvGrpSpPr/>
          <p:nvPr/>
        </p:nvGrpSpPr>
        <p:grpSpPr>
          <a:xfrm>
            <a:off x="2590800" y="1295400"/>
            <a:ext cx="471604" cy="4876800"/>
            <a:chOff x="1066800" y="1295400"/>
            <a:chExt cx="471604" cy="4876800"/>
          </a:xfrm>
        </p:grpSpPr>
        <p:sp>
          <p:nvSpPr>
            <p:cNvPr id="20" name="TextBox 19"/>
            <p:cNvSpPr txBox="1"/>
            <p:nvPr/>
          </p:nvSpPr>
          <p:spPr>
            <a:xfrm>
              <a:off x="1066800" y="12954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r15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66800" y="16002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r14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66800" y="19050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r13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66800" y="22098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66800" y="25146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r11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66800" y="28194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r10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43000" y="3124200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r9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43000" y="3429000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r8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154988" y="37000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r7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54988" y="40048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r6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54988" y="43096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r5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154988" y="46144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r4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54988" y="49192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r3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154988" y="52240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r2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154988" y="55288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54988" y="58336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r0</a:t>
              </a:r>
            </a:p>
          </p:txBody>
        </p:sp>
      </p:grpSp>
      <p:grpSp>
        <p:nvGrpSpPr>
          <p:cNvPr id="29" name="Group 63"/>
          <p:cNvGrpSpPr/>
          <p:nvPr/>
        </p:nvGrpSpPr>
        <p:grpSpPr>
          <a:xfrm>
            <a:off x="5435047" y="3117513"/>
            <a:ext cx="1066800" cy="897523"/>
            <a:chOff x="4267200" y="2379077"/>
            <a:chExt cx="1066800" cy="897523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4495800" y="2379077"/>
              <a:ext cx="0" cy="304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495800" y="2971800"/>
              <a:ext cx="0" cy="304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5105400" y="2683877"/>
              <a:ext cx="0" cy="304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4495800" y="2379077"/>
              <a:ext cx="609600" cy="304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>
              <a:off x="4495800" y="2988677"/>
              <a:ext cx="609600" cy="28792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4495800" y="2667000"/>
              <a:ext cx="152400" cy="16927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4495800" y="2836277"/>
              <a:ext cx="152400" cy="1524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4267200" y="2531477"/>
              <a:ext cx="2286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4267200" y="3124200"/>
              <a:ext cx="2286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5105400" y="2843625"/>
              <a:ext cx="2286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4591297" y="2665420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ALU</a:t>
              </a:r>
            </a:p>
          </p:txBody>
        </p:sp>
      </p:grpSp>
      <p:sp>
        <p:nvSpPr>
          <p:cNvPr id="81" name="Rectangle 80"/>
          <p:cNvSpPr/>
          <p:nvPr/>
        </p:nvSpPr>
        <p:spPr>
          <a:xfrm>
            <a:off x="8616600" y="1359932"/>
            <a:ext cx="685800" cy="495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8616600" y="3126270"/>
            <a:ext cx="685800" cy="1477328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l-PL" dirty="0">
                <a:latin typeface="Consolas" panose="020B0609020204030204" pitchFamily="49" charset="0"/>
              </a:rPr>
              <a:t>4770 2000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pl-PL" dirty="0">
                <a:latin typeface="Consolas" panose="020B0609020204030204" pitchFamily="49" charset="0"/>
              </a:rPr>
              <a:t>188B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pl-PL" b="1" dirty="0">
                <a:solidFill>
                  <a:srgbClr val="FF0000"/>
                </a:solidFill>
                <a:latin typeface="Consolas" panose="020B0609020204030204" pitchFamily="49" charset="0"/>
              </a:rPr>
              <a:t>2201</a:t>
            </a:r>
            <a:endParaRPr lang="en-US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pl-PL" dirty="0">
                <a:latin typeface="Consolas" panose="020B0609020204030204" pitchFamily="49" charset="0"/>
              </a:rPr>
              <a:t>2100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191000" y="123086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4191000" y="1567934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lr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4191000" y="1872734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9279271" y="59436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0x00000000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9252972" y="1359932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0xFFFFFFFF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075734" y="619850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470199" y="62484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Memory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9372600" y="990600"/>
            <a:ext cx="946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610601" y="9906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324601" y="6096000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CPU</a:t>
            </a:r>
          </a:p>
        </p:txBody>
      </p:sp>
      <p:cxnSp>
        <p:nvCxnSpPr>
          <p:cNvPr id="64" name="Elbow Connector 63"/>
          <p:cNvCxnSpPr/>
          <p:nvPr/>
        </p:nvCxnSpPr>
        <p:spPr>
          <a:xfrm>
            <a:off x="4572000" y="1409700"/>
            <a:ext cx="4038600" cy="2781300"/>
          </a:xfrm>
          <a:prstGeom prst="bentConnector3">
            <a:avLst>
              <a:gd name="adj1" fmla="val 81761"/>
            </a:avLst>
          </a:prstGeom>
          <a:ln>
            <a:solidFill>
              <a:srgbClr val="FF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9280606" y="3138564"/>
            <a:ext cx="14635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0x080001B4</a:t>
            </a:r>
          </a:p>
          <a:p>
            <a:r>
              <a:rPr lang="en-US" dirty="0">
                <a:latin typeface="Consolas" panose="020B0609020204030204" pitchFamily="49" charset="0"/>
              </a:rPr>
              <a:t>0x080001B2</a:t>
            </a:r>
          </a:p>
          <a:p>
            <a:r>
              <a:rPr lang="en-US" dirty="0">
                <a:latin typeface="Consolas" panose="020B0609020204030204" pitchFamily="49" charset="0"/>
              </a:rPr>
              <a:t>0x080001B0</a:t>
            </a:r>
          </a:p>
          <a:p>
            <a:r>
              <a:rPr lang="en-US" dirty="0">
                <a:latin typeface="Consolas" panose="020B0609020204030204" pitchFamily="49" charset="0"/>
              </a:rPr>
              <a:t>0x080001AE</a:t>
            </a:r>
          </a:p>
          <a:p>
            <a:r>
              <a:rPr lang="en-US" dirty="0">
                <a:latin typeface="Consolas" panose="020B0609020204030204" pitchFamily="49" charset="0"/>
              </a:rPr>
              <a:t>0x080001AC</a:t>
            </a:r>
          </a:p>
        </p:txBody>
      </p:sp>
      <p:cxnSp>
        <p:nvCxnSpPr>
          <p:cNvPr id="68" name="Straight Connector 67"/>
          <p:cNvCxnSpPr/>
          <p:nvPr/>
        </p:nvCxnSpPr>
        <p:spPr>
          <a:xfrm>
            <a:off x="8610600" y="3438525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8610600" y="3733800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8610600" y="4010025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8610600" y="4283075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31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7177545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09800" y="1175266"/>
            <a:ext cx="4953000" cy="5392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471" y="180945"/>
            <a:ext cx="86868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Fetch Next Instruction: </a:t>
            </a:r>
            <a:r>
              <a:rPr lang="en-US" dirty="0">
                <a:latin typeface="Consolas" panose="020B0609020204030204" pitchFamily="49" charset="0"/>
              </a:rPr>
              <a:t>pc = pc + 2</a:t>
            </a:r>
            <a:br>
              <a:rPr lang="en-US" dirty="0"/>
            </a:br>
            <a:r>
              <a:rPr lang="en-US" dirty="0"/>
              <a:t>Decode &amp; Execute: </a:t>
            </a:r>
            <a:r>
              <a:rPr lang="en-US" dirty="0">
                <a:latin typeface="Consolas" panose="020B0609020204030204" pitchFamily="49" charset="0"/>
              </a:rPr>
              <a:t>188B =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ADDS r3, r1, r2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0" y="1295400"/>
            <a:ext cx="1143001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0x080001B0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0" y="16002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0" y="19050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0" y="22098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0" y="25146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0" y="28194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0" y="31242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0" y="34290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0" y="37338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048000" y="40386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48000" y="4342632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48000" y="4647432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48000" y="4952232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0x00000001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0" y="5257032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0x00000001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048000" y="55626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0x00000000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048000" y="58674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28" name="Group 38"/>
          <p:cNvGrpSpPr/>
          <p:nvPr/>
        </p:nvGrpSpPr>
        <p:grpSpPr>
          <a:xfrm>
            <a:off x="2590800" y="1295400"/>
            <a:ext cx="471604" cy="4876800"/>
            <a:chOff x="1066800" y="1295400"/>
            <a:chExt cx="471604" cy="4876800"/>
          </a:xfrm>
        </p:grpSpPr>
        <p:sp>
          <p:nvSpPr>
            <p:cNvPr id="20" name="TextBox 19"/>
            <p:cNvSpPr txBox="1"/>
            <p:nvPr/>
          </p:nvSpPr>
          <p:spPr>
            <a:xfrm>
              <a:off x="1066800" y="12954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r15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66800" y="16002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r14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66800" y="19050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r13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66800" y="22098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66800" y="25146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r11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66800" y="28194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r10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43000" y="3124200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r9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43000" y="3429000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r8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154988" y="37000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r7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54988" y="40048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r6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54988" y="43096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r5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154988" y="46144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r4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54988" y="49192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r3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154988" y="52240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r2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154988" y="55288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54988" y="58336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r0</a:t>
              </a:r>
            </a:p>
          </p:txBody>
        </p:sp>
      </p:grpSp>
      <p:grpSp>
        <p:nvGrpSpPr>
          <p:cNvPr id="29" name="Group 63"/>
          <p:cNvGrpSpPr/>
          <p:nvPr/>
        </p:nvGrpSpPr>
        <p:grpSpPr>
          <a:xfrm>
            <a:off x="5435047" y="3117513"/>
            <a:ext cx="1066800" cy="897523"/>
            <a:chOff x="4267200" y="2379077"/>
            <a:chExt cx="1066800" cy="897523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4495800" y="2379077"/>
              <a:ext cx="0" cy="304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495800" y="2971800"/>
              <a:ext cx="0" cy="304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5105400" y="2683877"/>
              <a:ext cx="0" cy="304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4495800" y="2379077"/>
              <a:ext cx="609600" cy="304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>
              <a:off x="4495800" y="2988677"/>
              <a:ext cx="609600" cy="28792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4495800" y="2667000"/>
              <a:ext cx="152400" cy="16927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4495800" y="2836277"/>
              <a:ext cx="152400" cy="1524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4267200" y="2531477"/>
              <a:ext cx="2286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4267200" y="3124200"/>
              <a:ext cx="2286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5105400" y="2843625"/>
              <a:ext cx="2286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4591297" y="2665420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ALU</a:t>
              </a:r>
            </a:p>
          </p:txBody>
        </p:sp>
      </p:grpSp>
      <p:sp>
        <p:nvSpPr>
          <p:cNvPr id="81" name="Rectangle 80"/>
          <p:cNvSpPr/>
          <p:nvPr/>
        </p:nvSpPr>
        <p:spPr>
          <a:xfrm>
            <a:off x="8616600" y="1359932"/>
            <a:ext cx="685800" cy="495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8616600" y="3126270"/>
            <a:ext cx="685800" cy="144655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l-PL" dirty="0">
                <a:latin typeface="Consolas" panose="020B0609020204030204" pitchFamily="49" charset="0"/>
              </a:rPr>
              <a:t>4770 2000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pl-PL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188B</a:t>
            </a:r>
            <a:endParaRPr lang="en-US" sz="16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pl-PL" dirty="0">
                <a:latin typeface="Consolas" panose="020B0609020204030204" pitchFamily="49" charset="0"/>
              </a:rPr>
              <a:t>2201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pl-PL" dirty="0">
                <a:latin typeface="Consolas" panose="020B0609020204030204" pitchFamily="49" charset="0"/>
              </a:rPr>
              <a:t>2100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191000" y="123086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4191000" y="1567934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lr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4191000" y="1872734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9279271" y="59436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0x00000000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9252972" y="1359932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0xFFFFFFFF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075734" y="619850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470199" y="62484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Memory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9372600" y="990600"/>
            <a:ext cx="946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610601" y="9906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324601" y="6096000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CPU</a:t>
            </a:r>
          </a:p>
        </p:txBody>
      </p:sp>
      <p:cxnSp>
        <p:nvCxnSpPr>
          <p:cNvPr id="64" name="Elbow Connector 63"/>
          <p:cNvCxnSpPr>
            <a:endCxn id="82" idx="1"/>
          </p:cNvCxnSpPr>
          <p:nvPr/>
        </p:nvCxnSpPr>
        <p:spPr>
          <a:xfrm>
            <a:off x="4572000" y="1409701"/>
            <a:ext cx="4044600" cy="2439845"/>
          </a:xfrm>
          <a:prstGeom prst="bentConnector3">
            <a:avLst>
              <a:gd name="adj1" fmla="val 83113"/>
            </a:avLst>
          </a:prstGeom>
          <a:ln>
            <a:solidFill>
              <a:srgbClr val="FF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9280606" y="3138564"/>
            <a:ext cx="14635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0x080001B4</a:t>
            </a:r>
          </a:p>
          <a:p>
            <a:r>
              <a:rPr lang="en-US" dirty="0">
                <a:latin typeface="Consolas" panose="020B0609020204030204" pitchFamily="49" charset="0"/>
              </a:rPr>
              <a:t>0x080001B2</a:t>
            </a:r>
          </a:p>
          <a:p>
            <a:r>
              <a:rPr lang="en-US" dirty="0">
                <a:latin typeface="Consolas" panose="020B0609020204030204" pitchFamily="49" charset="0"/>
              </a:rPr>
              <a:t>0x080001B0</a:t>
            </a:r>
          </a:p>
          <a:p>
            <a:r>
              <a:rPr lang="en-US" dirty="0">
                <a:latin typeface="Consolas" panose="020B0609020204030204" pitchFamily="49" charset="0"/>
              </a:rPr>
              <a:t>0x080001AE</a:t>
            </a:r>
          </a:p>
          <a:p>
            <a:r>
              <a:rPr lang="en-US" dirty="0">
                <a:latin typeface="Consolas" panose="020B0609020204030204" pitchFamily="49" charset="0"/>
              </a:rPr>
              <a:t>0x080001AC</a:t>
            </a:r>
          </a:p>
        </p:txBody>
      </p:sp>
      <p:cxnSp>
        <p:nvCxnSpPr>
          <p:cNvPr id="71" name="Elbow Connector 70"/>
          <p:cNvCxnSpPr>
            <a:stCxn id="18" idx="3"/>
          </p:cNvCxnSpPr>
          <p:nvPr/>
        </p:nvCxnSpPr>
        <p:spPr>
          <a:xfrm flipV="1">
            <a:off x="4191000" y="3886200"/>
            <a:ext cx="1219200" cy="1828800"/>
          </a:xfrm>
          <a:prstGeom prst="bentConnector2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/>
          <p:cNvCxnSpPr/>
          <p:nvPr/>
        </p:nvCxnSpPr>
        <p:spPr>
          <a:xfrm rot="5400000" flipH="1" flipV="1">
            <a:off x="4038600" y="4038600"/>
            <a:ext cx="2133600" cy="609600"/>
          </a:xfrm>
          <a:prstGeom prst="bentConnector3">
            <a:avLst>
              <a:gd name="adj1" fmla="val 99405"/>
            </a:avLst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17" idx="3"/>
          </p:cNvCxnSpPr>
          <p:nvPr/>
        </p:nvCxnSpPr>
        <p:spPr>
          <a:xfrm>
            <a:off x="4191000" y="5409432"/>
            <a:ext cx="609600" cy="768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/>
          <p:cNvCxnSpPr/>
          <p:nvPr/>
        </p:nvCxnSpPr>
        <p:spPr>
          <a:xfrm rot="10800000" flipV="1">
            <a:off x="4191000" y="3568700"/>
            <a:ext cx="2260600" cy="1536700"/>
          </a:xfrm>
          <a:prstGeom prst="bentConnector3">
            <a:avLst>
              <a:gd name="adj1" fmla="val 0"/>
            </a:avLst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8610600" y="3438525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8610600" y="3733800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8610600" y="4010025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8610600" y="4283075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32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7177545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09800" y="1175266"/>
            <a:ext cx="4953000" cy="5392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700" y="134584"/>
            <a:ext cx="86868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Fetch Next Instruction: </a:t>
            </a:r>
            <a:r>
              <a:rPr lang="en-US" dirty="0">
                <a:latin typeface="Consolas" panose="020B0609020204030204" pitchFamily="49" charset="0"/>
              </a:rPr>
              <a:t>pc = pc + 2</a:t>
            </a:r>
            <a:br>
              <a:rPr lang="en-US" dirty="0"/>
            </a:br>
            <a:r>
              <a:rPr lang="en-US" dirty="0"/>
              <a:t>Decode &amp; Execute: </a:t>
            </a:r>
            <a:r>
              <a:rPr lang="en-US" dirty="0">
                <a:latin typeface="Consolas" panose="020B0609020204030204" pitchFamily="49" charset="0"/>
              </a:rPr>
              <a:t>2000 =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MOVS r0, #0x00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0" y="1295400"/>
            <a:ext cx="1143001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0x080001B2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0" y="16002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0" y="19050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0" y="22098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0" y="25146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0" y="28194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0" y="31242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0" y="34290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0" y="37338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048000" y="40386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48000" y="4342632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48000" y="4647432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48000" y="4952232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0" y="5257032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0x00000001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048000" y="55626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0x00000000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048000" y="58674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0x00000000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28" name="Group 38"/>
          <p:cNvGrpSpPr/>
          <p:nvPr/>
        </p:nvGrpSpPr>
        <p:grpSpPr>
          <a:xfrm>
            <a:off x="2590800" y="1295400"/>
            <a:ext cx="471604" cy="4876800"/>
            <a:chOff x="1066800" y="1295400"/>
            <a:chExt cx="471604" cy="4876800"/>
          </a:xfrm>
        </p:grpSpPr>
        <p:sp>
          <p:nvSpPr>
            <p:cNvPr id="20" name="TextBox 19"/>
            <p:cNvSpPr txBox="1"/>
            <p:nvPr/>
          </p:nvSpPr>
          <p:spPr>
            <a:xfrm>
              <a:off x="1066800" y="12954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r15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66800" y="16002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r14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66800" y="19050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r13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66800" y="22098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66800" y="25146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r11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66800" y="28194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r10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43000" y="3124200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r9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43000" y="3429000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r8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154988" y="37000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r7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54988" y="40048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r6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54988" y="43096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r5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154988" y="46144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r4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54988" y="49192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r3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154988" y="52240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r2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154988" y="55288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54988" y="58336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r0</a:t>
              </a:r>
            </a:p>
          </p:txBody>
        </p:sp>
      </p:grpSp>
      <p:grpSp>
        <p:nvGrpSpPr>
          <p:cNvPr id="29" name="Group 63"/>
          <p:cNvGrpSpPr/>
          <p:nvPr/>
        </p:nvGrpSpPr>
        <p:grpSpPr>
          <a:xfrm>
            <a:off x="5435047" y="3117513"/>
            <a:ext cx="1066800" cy="897523"/>
            <a:chOff x="4267200" y="2379077"/>
            <a:chExt cx="1066800" cy="897523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4495800" y="2379077"/>
              <a:ext cx="0" cy="304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495800" y="2971800"/>
              <a:ext cx="0" cy="304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5105400" y="2683877"/>
              <a:ext cx="0" cy="304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4495800" y="2379077"/>
              <a:ext cx="609600" cy="304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>
              <a:off x="4495800" y="2988677"/>
              <a:ext cx="609600" cy="28792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4495800" y="2667000"/>
              <a:ext cx="152400" cy="16927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4495800" y="2836277"/>
              <a:ext cx="152400" cy="1524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4267200" y="2531477"/>
              <a:ext cx="2286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4267200" y="3124200"/>
              <a:ext cx="2286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5105400" y="2843625"/>
              <a:ext cx="2286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4591297" y="2665420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ALU</a:t>
              </a:r>
            </a:p>
          </p:txBody>
        </p:sp>
      </p:grpSp>
      <p:sp>
        <p:nvSpPr>
          <p:cNvPr id="81" name="Rectangle 80"/>
          <p:cNvSpPr/>
          <p:nvPr/>
        </p:nvSpPr>
        <p:spPr>
          <a:xfrm>
            <a:off x="8616600" y="1359932"/>
            <a:ext cx="685800" cy="495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8616600" y="3126270"/>
            <a:ext cx="685800" cy="1477328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l-PL" dirty="0">
                <a:latin typeface="Consolas" panose="020B0609020204030204" pitchFamily="49" charset="0"/>
              </a:rPr>
              <a:t>4770 </a:t>
            </a:r>
            <a:r>
              <a:rPr lang="pl-PL" b="1" dirty="0">
                <a:solidFill>
                  <a:srgbClr val="FF0000"/>
                </a:solidFill>
                <a:latin typeface="Consolas" panose="020B0609020204030204" pitchFamily="49" charset="0"/>
              </a:rPr>
              <a:t>2000</a:t>
            </a:r>
            <a:endParaRPr lang="en-US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pl-PL" dirty="0">
                <a:latin typeface="Consolas" panose="020B0609020204030204" pitchFamily="49" charset="0"/>
              </a:rPr>
              <a:t>188B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pl-PL" dirty="0">
                <a:latin typeface="Consolas" panose="020B0609020204030204" pitchFamily="49" charset="0"/>
              </a:rPr>
              <a:t>2201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pl-PL" dirty="0">
                <a:latin typeface="Consolas" panose="020B0609020204030204" pitchFamily="49" charset="0"/>
              </a:rPr>
              <a:t>2100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191000" y="123086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4191000" y="1567934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lr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4191000" y="1872734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9279271" y="59436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0x00000000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9252972" y="1359932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0xFFFFFFFF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075734" y="619850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470199" y="62484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Memory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9372600" y="990600"/>
            <a:ext cx="946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610601" y="9906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324601" y="6096000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CPU</a:t>
            </a:r>
          </a:p>
        </p:txBody>
      </p:sp>
      <p:cxnSp>
        <p:nvCxnSpPr>
          <p:cNvPr id="64" name="Elbow Connector 63"/>
          <p:cNvCxnSpPr/>
          <p:nvPr/>
        </p:nvCxnSpPr>
        <p:spPr>
          <a:xfrm>
            <a:off x="4572000" y="1409700"/>
            <a:ext cx="4038600" cy="2171700"/>
          </a:xfrm>
          <a:prstGeom prst="bentConnector3">
            <a:avLst>
              <a:gd name="adj1" fmla="val 82075"/>
            </a:avLst>
          </a:prstGeom>
          <a:ln>
            <a:solidFill>
              <a:srgbClr val="FF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9280606" y="3138564"/>
            <a:ext cx="14635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0x080001B4</a:t>
            </a:r>
          </a:p>
          <a:p>
            <a:r>
              <a:rPr lang="en-US" dirty="0"/>
              <a:t>0x080001B2</a:t>
            </a:r>
          </a:p>
          <a:p>
            <a:r>
              <a:rPr lang="en-US" dirty="0"/>
              <a:t>0x080001B0</a:t>
            </a:r>
          </a:p>
          <a:p>
            <a:r>
              <a:rPr lang="en-US" dirty="0"/>
              <a:t>0x080001AE</a:t>
            </a:r>
          </a:p>
          <a:p>
            <a:r>
              <a:rPr lang="en-US" dirty="0"/>
              <a:t>0x080001AC</a:t>
            </a:r>
          </a:p>
        </p:txBody>
      </p:sp>
      <p:cxnSp>
        <p:nvCxnSpPr>
          <p:cNvPr id="68" name="Straight Connector 67"/>
          <p:cNvCxnSpPr/>
          <p:nvPr/>
        </p:nvCxnSpPr>
        <p:spPr>
          <a:xfrm>
            <a:off x="8610600" y="3438525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8610600" y="3733800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8610600" y="4010025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8610600" y="4283075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33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717754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09800" y="1175266"/>
            <a:ext cx="4953000" cy="5392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54" y="161132"/>
            <a:ext cx="86868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Fetch Next Instruction: </a:t>
            </a:r>
            <a:r>
              <a:rPr lang="en-US" dirty="0">
                <a:latin typeface="Consolas" panose="020B0609020204030204" pitchFamily="49" charset="0"/>
              </a:rPr>
              <a:t>pc = pc + 2</a:t>
            </a:r>
            <a:br>
              <a:rPr lang="en-US" dirty="0"/>
            </a:br>
            <a:r>
              <a:rPr lang="en-US" dirty="0"/>
              <a:t>Decode &amp; Decode: </a:t>
            </a:r>
            <a:r>
              <a:rPr lang="en-US" dirty="0">
                <a:latin typeface="Consolas" panose="020B0609020204030204" pitchFamily="49" charset="0"/>
              </a:rPr>
              <a:t>4770 =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BX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lr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0" y="1295400"/>
            <a:ext cx="1143001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0x080001B4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0" y="16002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0" y="19050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0" y="22098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0" y="25146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0" y="28194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0" y="31242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0" y="34290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0" y="37338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048000" y="40386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48000" y="4342632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48000" y="4647432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48000" y="4952232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0" y="5257032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0x00000001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048000" y="55626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0x00000000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048000" y="58674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0x00000000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28" name="Group 38"/>
          <p:cNvGrpSpPr/>
          <p:nvPr/>
        </p:nvGrpSpPr>
        <p:grpSpPr>
          <a:xfrm>
            <a:off x="2590800" y="1295400"/>
            <a:ext cx="471604" cy="4876800"/>
            <a:chOff x="1066800" y="1295400"/>
            <a:chExt cx="471604" cy="4876800"/>
          </a:xfrm>
        </p:grpSpPr>
        <p:sp>
          <p:nvSpPr>
            <p:cNvPr id="20" name="TextBox 19"/>
            <p:cNvSpPr txBox="1"/>
            <p:nvPr/>
          </p:nvSpPr>
          <p:spPr>
            <a:xfrm>
              <a:off x="1066800" y="12954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r15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66800" y="16002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r14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66800" y="19050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r13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66800" y="22098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66800" y="25146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r11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66800" y="28194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r10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43000" y="3124200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r9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43000" y="3429000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r8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154988" y="37000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r7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54988" y="40048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r6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54988" y="43096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r5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154988" y="46144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r4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54988" y="49192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r3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154988" y="52240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r2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154988" y="55288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54988" y="58336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r0</a:t>
              </a:r>
            </a:p>
          </p:txBody>
        </p:sp>
      </p:grpSp>
      <p:grpSp>
        <p:nvGrpSpPr>
          <p:cNvPr id="29" name="Group 63"/>
          <p:cNvGrpSpPr/>
          <p:nvPr/>
        </p:nvGrpSpPr>
        <p:grpSpPr>
          <a:xfrm>
            <a:off x="5435047" y="3117513"/>
            <a:ext cx="1066800" cy="897523"/>
            <a:chOff x="4267200" y="2379077"/>
            <a:chExt cx="1066800" cy="897523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4495800" y="2379077"/>
              <a:ext cx="0" cy="304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495800" y="2971800"/>
              <a:ext cx="0" cy="304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5105400" y="2683877"/>
              <a:ext cx="0" cy="304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4495800" y="2379077"/>
              <a:ext cx="609600" cy="304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>
              <a:off x="4495800" y="2988677"/>
              <a:ext cx="609600" cy="28792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4495800" y="2667000"/>
              <a:ext cx="152400" cy="16927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4495800" y="2836277"/>
              <a:ext cx="152400" cy="1524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4267200" y="2531477"/>
              <a:ext cx="2286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4267200" y="3124200"/>
              <a:ext cx="2286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5105400" y="2843625"/>
              <a:ext cx="2286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4591297" y="2665420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ALU</a:t>
              </a:r>
            </a:p>
          </p:txBody>
        </p:sp>
      </p:grpSp>
      <p:sp>
        <p:nvSpPr>
          <p:cNvPr id="81" name="Rectangle 80"/>
          <p:cNvSpPr/>
          <p:nvPr/>
        </p:nvSpPr>
        <p:spPr>
          <a:xfrm>
            <a:off x="8616600" y="1359932"/>
            <a:ext cx="685800" cy="495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8616600" y="3126270"/>
            <a:ext cx="685800" cy="1477328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l-PL" b="1" dirty="0">
                <a:solidFill>
                  <a:srgbClr val="FF0000"/>
                </a:solidFill>
                <a:latin typeface="Consolas" panose="020B0609020204030204" pitchFamily="49" charset="0"/>
              </a:rPr>
              <a:t>4770 </a:t>
            </a:r>
            <a:r>
              <a:rPr lang="pl-PL" dirty="0">
                <a:latin typeface="Consolas" panose="020B0609020204030204" pitchFamily="49" charset="0"/>
              </a:rPr>
              <a:t>2000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pl-PL" dirty="0">
                <a:latin typeface="Consolas" panose="020B0609020204030204" pitchFamily="49" charset="0"/>
              </a:rPr>
              <a:t>188B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pl-PL" dirty="0">
                <a:latin typeface="Consolas" panose="020B0609020204030204" pitchFamily="49" charset="0"/>
              </a:rPr>
              <a:t>2201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pl-PL" dirty="0">
                <a:latin typeface="Consolas" panose="020B0609020204030204" pitchFamily="49" charset="0"/>
              </a:rPr>
              <a:t>2100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191000" y="123086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4191000" y="1567934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lr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4191000" y="1872734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9279271" y="59436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0x00000000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9252972" y="1359932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0xFFFFFFFF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075734" y="619850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470199" y="62484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Memory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9372600" y="990600"/>
            <a:ext cx="946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610601" y="9906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324601" y="6096000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CPU</a:t>
            </a:r>
          </a:p>
        </p:txBody>
      </p:sp>
      <p:cxnSp>
        <p:nvCxnSpPr>
          <p:cNvPr id="64" name="Elbow Connector 63"/>
          <p:cNvCxnSpPr/>
          <p:nvPr/>
        </p:nvCxnSpPr>
        <p:spPr>
          <a:xfrm>
            <a:off x="4572000" y="1409700"/>
            <a:ext cx="4038600" cy="1943100"/>
          </a:xfrm>
          <a:prstGeom prst="bentConnector3">
            <a:avLst>
              <a:gd name="adj1" fmla="val 82704"/>
            </a:avLst>
          </a:prstGeom>
          <a:ln>
            <a:solidFill>
              <a:srgbClr val="FF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9280606" y="3138564"/>
            <a:ext cx="14635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0x080001B4</a:t>
            </a:r>
          </a:p>
          <a:p>
            <a:r>
              <a:rPr lang="en-US" dirty="0">
                <a:latin typeface="Consolas" panose="020B0609020204030204" pitchFamily="49" charset="0"/>
              </a:rPr>
              <a:t>0x080001B2</a:t>
            </a:r>
          </a:p>
          <a:p>
            <a:r>
              <a:rPr lang="en-US" dirty="0">
                <a:latin typeface="Consolas" panose="020B0609020204030204" pitchFamily="49" charset="0"/>
              </a:rPr>
              <a:t>0x080001B0</a:t>
            </a:r>
          </a:p>
          <a:p>
            <a:r>
              <a:rPr lang="en-US" dirty="0">
                <a:latin typeface="Consolas" panose="020B0609020204030204" pitchFamily="49" charset="0"/>
              </a:rPr>
              <a:t>0x080001AE</a:t>
            </a:r>
          </a:p>
          <a:p>
            <a:r>
              <a:rPr lang="en-US" dirty="0">
                <a:latin typeface="Consolas" panose="020B0609020204030204" pitchFamily="49" charset="0"/>
              </a:rPr>
              <a:t>0x080001AC</a:t>
            </a:r>
          </a:p>
        </p:txBody>
      </p:sp>
      <p:cxnSp>
        <p:nvCxnSpPr>
          <p:cNvPr id="68" name="Straight Connector 67"/>
          <p:cNvCxnSpPr/>
          <p:nvPr/>
        </p:nvCxnSpPr>
        <p:spPr>
          <a:xfrm>
            <a:off x="8610600" y="3438525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8610600" y="3733800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8610600" y="4010025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8610600" y="4283075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34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7177545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1AB8C-6021-415F-9FF7-FD7ADFE05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6E89AC-AAB5-489E-891E-60A7652BC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35</a:t>
            </a:fld>
            <a:endParaRPr kumimoji="0"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425FF-A178-4551-A735-28BCA827A8D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292987"/>
            <a:ext cx="8305800" cy="4937760"/>
          </a:xfrm>
        </p:spPr>
        <p:txBody>
          <a:bodyPr/>
          <a:lstStyle/>
          <a:p>
            <a:r>
              <a:rPr lang="en-US" dirty="0"/>
              <a:t>In the previous example, </a:t>
            </a:r>
          </a:p>
          <a:p>
            <a:pPr lvl="1"/>
            <a:r>
              <a:rPr lang="en-US" dirty="0"/>
              <a:t>PC is incremented by 2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7432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Well, I lied!</a:t>
            </a:r>
          </a:p>
        </p:txBody>
      </p:sp>
    </p:spTree>
    <p:extLst>
      <p:ext uri="{BB962C8B-B14F-4D97-AF65-F5344CB8AC3E}">
        <p14:creationId xmlns:p14="http://schemas.microsoft.com/office/powerpoint/2010/main" val="34740260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1AB8C-6021-415F-9FF7-FD7ADFE05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6E89AC-AAB5-489E-891E-60A7652BC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36</a:t>
            </a:fld>
            <a:endParaRPr kumimoji="0"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425FF-A178-4551-A735-28BCA827A8D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11125200" cy="4937760"/>
          </a:xfrm>
        </p:spPr>
        <p:txBody>
          <a:bodyPr>
            <a:normAutofit/>
          </a:bodyPr>
          <a:lstStyle/>
          <a:p>
            <a:r>
              <a:rPr lang="en-US" dirty="0"/>
              <a:t>PC is always incremented by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Each time, 4 bytes are fetched from the instruction memory</a:t>
            </a:r>
          </a:p>
          <a:p>
            <a:pPr lvl="1"/>
            <a:r>
              <a:rPr lang="en-US" dirty="0"/>
              <a:t>It is either two 16-bit instructions or one 32-bit instruction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marL="548640" lvl="2" indent="0">
              <a:buNone/>
            </a:pPr>
            <a:r>
              <a:rPr lang="en-US" sz="1700" dirty="0"/>
              <a:t>If bit [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15-11</a:t>
            </a:r>
            <a:r>
              <a:rPr lang="en-US" sz="1700" dirty="0"/>
              <a:t>] = </a:t>
            </a:r>
            <a:r>
              <a:rPr lang="en-US" sz="17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11101</a:t>
            </a:r>
            <a:r>
              <a:rPr lang="en-US" sz="1700" dirty="0"/>
              <a:t>, </a:t>
            </a:r>
            <a:r>
              <a:rPr lang="en-US" sz="17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11110</a:t>
            </a:r>
            <a:r>
              <a:rPr lang="en-US" sz="1700" dirty="0"/>
              <a:t>, or </a:t>
            </a:r>
            <a:r>
              <a:rPr lang="en-US" sz="17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11111</a:t>
            </a:r>
            <a:r>
              <a:rPr lang="en-US" sz="1700" dirty="0"/>
              <a:t>,  then, it is the first half-word of a 32-bit instruction. </a:t>
            </a:r>
          </a:p>
          <a:p>
            <a:pPr marL="548640" lvl="2" indent="0">
              <a:buNone/>
            </a:pPr>
            <a:r>
              <a:rPr lang="en-US" sz="1700" dirty="0"/>
              <a:t>Otherwise, it is a 16-bit instruction.</a:t>
            </a:r>
            <a:endParaRPr lang="en-US" dirty="0"/>
          </a:p>
          <a:p>
            <a:pPr marL="274320" lvl="1" indent="0">
              <a:buNone/>
            </a:pPr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CC10BCB-F227-4415-BEEB-4F435F49C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520" y="2667000"/>
            <a:ext cx="7010401" cy="961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64416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dirty="0"/>
              <a:t>Calculate the Sum of an Array</a:t>
            </a:r>
          </a:p>
        </p:txBody>
      </p:sp>
      <p:sp>
        <p:nvSpPr>
          <p:cNvPr id="4" name="Rectangle 3"/>
          <p:cNvSpPr/>
          <p:nvPr/>
        </p:nvSpPr>
        <p:spPr>
          <a:xfrm>
            <a:off x="3009900" y="2057400"/>
            <a:ext cx="6172200" cy="31393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a[10] = {1, 2, 3, 4, 5, 6, 7, 8, 9, 10};</a:t>
            </a:r>
          </a:p>
          <a:p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total;</a:t>
            </a:r>
          </a:p>
          <a:p>
            <a:r>
              <a:rPr lang="en-US" dirty="0">
                <a:latin typeface="Consolas" panose="020B0609020204030204" pitchFamily="49" charset="0"/>
              </a:rPr>
              <a:t>		</a:t>
            </a:r>
          </a:p>
          <a:p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main(void){		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</a:rPr>
              <a:t>  total = 0;</a:t>
            </a:r>
          </a:p>
          <a:p>
            <a:r>
              <a:rPr lang="en-US" dirty="0">
                <a:latin typeface="Consolas" panose="020B0609020204030204" pitchFamily="49" charset="0"/>
              </a:rPr>
              <a:t>  for (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= 0;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&lt; 10;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++) {</a:t>
            </a:r>
          </a:p>
          <a:p>
            <a:r>
              <a:rPr lang="en-US" dirty="0">
                <a:latin typeface="Consolas" panose="020B0609020204030204" pitchFamily="49" charset="0"/>
              </a:rPr>
              <a:t>    total += a[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];</a:t>
            </a:r>
          </a:p>
          <a:p>
            <a:r>
              <a:rPr lang="en-US" dirty="0">
                <a:latin typeface="Consolas" panose="020B0609020204030204" pitchFamily="49" charset="0"/>
              </a:rPr>
              <a:t>  } </a:t>
            </a:r>
          </a:p>
          <a:p>
            <a:r>
              <a:rPr lang="en-US" dirty="0">
                <a:latin typeface="Consolas" panose="020B0609020204030204" pitchFamily="49" charset="0"/>
              </a:rPr>
              <a:t>  while(1);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37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6563763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dirty="0"/>
              <a:t>Calculate the Sum of an Array</a:t>
            </a:r>
          </a:p>
        </p:txBody>
      </p:sp>
      <p:sp>
        <p:nvSpPr>
          <p:cNvPr id="6" name="Rectangle 5"/>
          <p:cNvSpPr/>
          <p:nvPr/>
        </p:nvSpPr>
        <p:spPr>
          <a:xfrm>
            <a:off x="1828800" y="3289437"/>
            <a:ext cx="2133600" cy="12016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CPU </a:t>
            </a:r>
          </a:p>
        </p:txBody>
      </p:sp>
      <p:sp>
        <p:nvSpPr>
          <p:cNvPr id="7" name="Rectangle 6"/>
          <p:cNvSpPr/>
          <p:nvPr/>
        </p:nvSpPr>
        <p:spPr>
          <a:xfrm>
            <a:off x="6324600" y="1948232"/>
            <a:ext cx="2057400" cy="25428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8534400" y="3289437"/>
            <a:ext cx="2057400" cy="11966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I/O Devices</a:t>
            </a:r>
          </a:p>
        </p:txBody>
      </p:sp>
      <p:sp>
        <p:nvSpPr>
          <p:cNvPr id="9" name="Up-Down Arrow 8"/>
          <p:cNvSpPr/>
          <p:nvPr/>
        </p:nvSpPr>
        <p:spPr>
          <a:xfrm>
            <a:off x="2705100" y="4491083"/>
            <a:ext cx="381000" cy="627154"/>
          </a:xfrm>
          <a:prstGeom prst="up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-Down Arrow 9"/>
          <p:cNvSpPr/>
          <p:nvPr/>
        </p:nvSpPr>
        <p:spPr>
          <a:xfrm>
            <a:off x="7162800" y="4503895"/>
            <a:ext cx="381000" cy="614342"/>
          </a:xfrm>
          <a:prstGeom prst="up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-Down Arrow 10"/>
          <p:cNvSpPr/>
          <p:nvPr/>
        </p:nvSpPr>
        <p:spPr>
          <a:xfrm>
            <a:off x="9372600" y="4491083"/>
            <a:ext cx="381000" cy="627154"/>
          </a:xfrm>
          <a:prstGeom prst="up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-Right Arrow 11"/>
          <p:cNvSpPr/>
          <p:nvPr/>
        </p:nvSpPr>
        <p:spPr>
          <a:xfrm>
            <a:off x="2133600" y="5042037"/>
            <a:ext cx="8077200" cy="304800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114800" y="1948232"/>
            <a:ext cx="2057400" cy="25428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4" name="Up-Down Arrow 13"/>
          <p:cNvSpPr/>
          <p:nvPr/>
        </p:nvSpPr>
        <p:spPr>
          <a:xfrm>
            <a:off x="4953000" y="4491083"/>
            <a:ext cx="381000" cy="627154"/>
          </a:xfrm>
          <a:prstGeom prst="up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324600" y="1936314"/>
            <a:ext cx="2057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Data</a:t>
            </a:r>
          </a:p>
          <a:p>
            <a:pPr algn="ctr"/>
            <a:r>
              <a:rPr lang="en-US" b="1" dirty="0"/>
              <a:t>Memory (RAM)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108516" y="1948233"/>
            <a:ext cx="20636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Instruction Memory (Flash)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114800" y="2921423"/>
            <a:ext cx="2057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err="1"/>
              <a:t>int</a:t>
            </a:r>
            <a:r>
              <a:rPr lang="en-US" sz="1200" b="1" dirty="0"/>
              <a:t> main(void){</a:t>
            </a:r>
          </a:p>
          <a:p>
            <a:r>
              <a:rPr lang="en-US" sz="1200" b="1" dirty="0"/>
              <a:t>    </a:t>
            </a:r>
            <a:r>
              <a:rPr lang="en-US" sz="1200" b="1" dirty="0" err="1"/>
              <a:t>int</a:t>
            </a:r>
            <a:r>
              <a:rPr lang="en-US" sz="1200" b="1" dirty="0"/>
              <a:t> </a:t>
            </a:r>
            <a:r>
              <a:rPr lang="en-US" sz="1200" b="1" dirty="0" err="1"/>
              <a:t>i</a:t>
            </a:r>
            <a:r>
              <a:rPr lang="en-US" sz="1200" b="1" dirty="0"/>
              <a:t>;</a:t>
            </a:r>
          </a:p>
          <a:p>
            <a:r>
              <a:rPr lang="en-US" sz="1200" b="1" dirty="0"/>
              <a:t>    total = 0;</a:t>
            </a:r>
          </a:p>
          <a:p>
            <a:r>
              <a:rPr lang="en-US" sz="1200" b="1" dirty="0"/>
              <a:t>    for (</a:t>
            </a:r>
            <a:r>
              <a:rPr lang="en-US" sz="1200" b="1" dirty="0" err="1"/>
              <a:t>i</a:t>
            </a:r>
            <a:r>
              <a:rPr lang="en-US" sz="1200" b="1" dirty="0"/>
              <a:t> = 0; </a:t>
            </a:r>
            <a:r>
              <a:rPr lang="en-US" sz="1200" b="1" dirty="0" err="1"/>
              <a:t>i</a:t>
            </a:r>
            <a:r>
              <a:rPr lang="en-US" sz="1200" b="1" dirty="0"/>
              <a:t> &lt; 10; </a:t>
            </a:r>
            <a:r>
              <a:rPr lang="en-US" sz="1200" b="1" dirty="0" err="1"/>
              <a:t>i</a:t>
            </a:r>
            <a:r>
              <a:rPr lang="en-US" sz="1200" b="1" dirty="0"/>
              <a:t>++) {</a:t>
            </a:r>
          </a:p>
          <a:p>
            <a:r>
              <a:rPr lang="en-US" sz="1200" b="1" dirty="0"/>
              <a:t>        total += a[</a:t>
            </a:r>
            <a:r>
              <a:rPr lang="en-US" sz="1200" b="1" dirty="0" err="1"/>
              <a:t>i</a:t>
            </a:r>
            <a:r>
              <a:rPr lang="en-US" sz="1200" b="1" dirty="0"/>
              <a:t>];</a:t>
            </a:r>
          </a:p>
          <a:p>
            <a:r>
              <a:rPr lang="en-US" sz="1200" b="1" dirty="0"/>
              <a:t>    } </a:t>
            </a:r>
          </a:p>
          <a:p>
            <a:r>
              <a:rPr lang="en-US" sz="1200" b="1" dirty="0"/>
              <a:t>    while(1);</a:t>
            </a:r>
          </a:p>
          <a:p>
            <a:r>
              <a:rPr lang="en-US" sz="1200" b="1" dirty="0"/>
              <a:t>}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324600" y="2989355"/>
            <a:ext cx="20574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err="1"/>
              <a:t>int</a:t>
            </a:r>
            <a:r>
              <a:rPr lang="en-US" sz="1100" b="1" dirty="0"/>
              <a:t> a[10] = {1, 2, 3, 4, 5, 6, 7, 8, 9, 10};</a:t>
            </a:r>
          </a:p>
          <a:p>
            <a:r>
              <a:rPr lang="en-US" sz="1100" b="1" dirty="0" err="1"/>
              <a:t>int</a:t>
            </a:r>
            <a:r>
              <a:rPr lang="en-US" sz="1100" b="1" dirty="0"/>
              <a:t> total;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030954" y="4419600"/>
            <a:ext cx="17908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rgbClr val="FF0000"/>
                </a:solidFill>
              </a:rPr>
              <a:t>Starting memory address</a:t>
            </a:r>
          </a:p>
          <a:p>
            <a:r>
              <a:rPr lang="en-US" sz="1050" b="1" dirty="0">
                <a:solidFill>
                  <a:srgbClr val="FF0000"/>
                </a:solidFill>
              </a:rPr>
              <a:t>0x08000000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47039" y="4419600"/>
            <a:ext cx="17908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rgbClr val="FF0000"/>
                </a:solidFill>
              </a:rPr>
              <a:t>Starting memory address</a:t>
            </a:r>
          </a:p>
          <a:p>
            <a:r>
              <a:rPr lang="en-US" sz="1050" b="1" dirty="0">
                <a:solidFill>
                  <a:srgbClr val="FF0000"/>
                </a:solidFill>
              </a:rPr>
              <a:t>0x20000000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38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446829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dirty="0"/>
              <a:t>Calculate the Sum of an Array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758885" y="1828800"/>
            <a:ext cx="2057400" cy="25428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8" name="Rectangle 17"/>
          <p:cNvSpPr/>
          <p:nvPr/>
        </p:nvSpPr>
        <p:spPr>
          <a:xfrm>
            <a:off x="1752601" y="1828801"/>
            <a:ext cx="20636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Instruction Memory (Flash)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758885" y="2801991"/>
            <a:ext cx="2057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err="1"/>
              <a:t>int</a:t>
            </a:r>
            <a:r>
              <a:rPr lang="en-US" sz="1200" b="1" dirty="0"/>
              <a:t> main(void){</a:t>
            </a:r>
          </a:p>
          <a:p>
            <a:r>
              <a:rPr lang="en-US" sz="1200" b="1" dirty="0"/>
              <a:t>    </a:t>
            </a:r>
            <a:r>
              <a:rPr lang="en-US" sz="1200" b="1" dirty="0" err="1"/>
              <a:t>int</a:t>
            </a:r>
            <a:r>
              <a:rPr lang="en-US" sz="1200" b="1" dirty="0"/>
              <a:t> </a:t>
            </a:r>
            <a:r>
              <a:rPr lang="en-US" sz="1200" b="1" dirty="0" err="1"/>
              <a:t>i</a:t>
            </a:r>
            <a:r>
              <a:rPr lang="en-US" sz="1200" b="1" dirty="0"/>
              <a:t>;</a:t>
            </a:r>
          </a:p>
          <a:p>
            <a:r>
              <a:rPr lang="en-US" sz="1200" b="1" dirty="0"/>
              <a:t>    total = 0;</a:t>
            </a:r>
          </a:p>
          <a:p>
            <a:r>
              <a:rPr lang="en-US" sz="1200" b="1" dirty="0"/>
              <a:t>    for (</a:t>
            </a:r>
            <a:r>
              <a:rPr lang="en-US" sz="1200" b="1" dirty="0" err="1"/>
              <a:t>i</a:t>
            </a:r>
            <a:r>
              <a:rPr lang="en-US" sz="1200" b="1" dirty="0"/>
              <a:t> = 0; </a:t>
            </a:r>
            <a:r>
              <a:rPr lang="en-US" sz="1200" b="1" dirty="0" err="1"/>
              <a:t>i</a:t>
            </a:r>
            <a:r>
              <a:rPr lang="en-US" sz="1200" b="1" dirty="0"/>
              <a:t> &lt; 10; </a:t>
            </a:r>
            <a:r>
              <a:rPr lang="en-US" sz="1200" b="1" dirty="0" err="1"/>
              <a:t>i</a:t>
            </a:r>
            <a:r>
              <a:rPr lang="en-US" sz="1200" b="1" dirty="0"/>
              <a:t>++) {</a:t>
            </a:r>
          </a:p>
          <a:p>
            <a:r>
              <a:rPr lang="en-US" sz="1200" b="1" dirty="0"/>
              <a:t>        total += a[</a:t>
            </a:r>
            <a:r>
              <a:rPr lang="en-US" sz="1200" b="1" dirty="0" err="1"/>
              <a:t>i</a:t>
            </a:r>
            <a:r>
              <a:rPr lang="en-US" sz="1200" b="1" dirty="0"/>
              <a:t>];</a:t>
            </a:r>
          </a:p>
          <a:p>
            <a:r>
              <a:rPr lang="en-US" sz="1200" b="1" dirty="0"/>
              <a:t>    } </a:t>
            </a:r>
          </a:p>
          <a:p>
            <a:r>
              <a:rPr lang="en-US" sz="1200" b="1" dirty="0"/>
              <a:t>    while(1);</a:t>
            </a:r>
          </a:p>
          <a:p>
            <a:r>
              <a:rPr lang="en-US" sz="1200" b="1" dirty="0"/>
              <a:t>}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75039" y="4300168"/>
            <a:ext cx="17908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rgbClr val="FF0000"/>
                </a:solidFill>
              </a:rPr>
              <a:t>Starting memory address</a:t>
            </a:r>
          </a:p>
          <a:p>
            <a:r>
              <a:rPr lang="en-US" sz="1050" b="1" dirty="0">
                <a:solidFill>
                  <a:srgbClr val="FF0000"/>
                </a:solidFill>
              </a:rPr>
              <a:t>0x08000000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260087"/>
              </p:ext>
            </p:extLst>
          </p:nvPr>
        </p:nvGraphicFramePr>
        <p:xfrm>
          <a:off x="4572000" y="1338919"/>
          <a:ext cx="1981200" cy="4495805"/>
        </p:xfrm>
        <a:graphic>
          <a:graphicData uri="http://schemas.openxmlformats.org/drawingml/2006/table">
            <a:tbl>
              <a:tblPr firstRow="1" firstCol="1" bandRow="1" bandCol="1">
                <a:tableStyleId>{2D5ABB26-0587-4C30-8999-92F81FD0307C}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97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0010 0001 0000 0000</a:t>
                      </a:r>
                      <a:endParaRPr lang="en-US" sz="1400" b="1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7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0100 1010 0000 1000</a:t>
                      </a:r>
                      <a:endParaRPr lang="en-US" sz="1400" b="1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7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0110 0000 0001 0001</a:t>
                      </a:r>
                      <a:endParaRPr lang="en-US" sz="1400" b="1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7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0010 0000 0000 0000</a:t>
                      </a:r>
                      <a:endParaRPr lang="en-US" sz="1400" b="1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7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1110 0000 0000 1000</a:t>
                      </a:r>
                      <a:endParaRPr lang="en-US" sz="1400" b="1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7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0100 1001 0000 0111</a:t>
                      </a:r>
                      <a:endParaRPr lang="en-US" sz="1400" b="1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953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1111 1000 0101 0001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0001 0000 0010 0000</a:t>
                      </a:r>
                      <a:endParaRPr lang="en-US" sz="1400" b="1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97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0100 1010 0000 0100</a:t>
                      </a:r>
                      <a:endParaRPr lang="en-US" sz="1400" b="1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97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0110 1000 0001 0010</a:t>
                      </a:r>
                      <a:endParaRPr lang="en-US" sz="1400" b="1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97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0100 0100 0001 0001</a:t>
                      </a:r>
                      <a:endParaRPr lang="en-US" sz="1400" b="1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97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0100 1010 0000 0011</a:t>
                      </a:r>
                      <a:endParaRPr lang="en-US" sz="1400" b="1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97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0110 0000 0001 0001</a:t>
                      </a:r>
                      <a:endParaRPr lang="en-US" sz="1400" b="1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97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0001 1100 0100 0000</a:t>
                      </a:r>
                      <a:endParaRPr lang="en-US" sz="1400" b="1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97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0010 1000 0000 1010</a:t>
                      </a:r>
                      <a:endParaRPr lang="en-US" sz="1400" b="1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97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1101 1011 1111 0100</a:t>
                      </a:r>
                      <a:endParaRPr lang="en-US" sz="1400" b="1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97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1011 1111 0000 0000</a:t>
                      </a:r>
                      <a:endParaRPr lang="en-US" sz="1400" b="1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97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1110 0111 1111 1110</a:t>
                      </a:r>
                      <a:endParaRPr lang="en-US" sz="1400" b="1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4572000" y="1295400"/>
            <a:ext cx="1981200" cy="4572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3816286" y="1295401"/>
            <a:ext cx="755715" cy="1506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816286" y="4371652"/>
            <a:ext cx="755715" cy="1495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Left-Right Arrow 27"/>
          <p:cNvSpPr/>
          <p:nvPr/>
        </p:nvSpPr>
        <p:spPr>
          <a:xfrm>
            <a:off x="6781800" y="3309123"/>
            <a:ext cx="533400" cy="2286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151109"/>
              </p:ext>
            </p:extLst>
          </p:nvPr>
        </p:nvGraphicFramePr>
        <p:xfrm>
          <a:off x="7467600" y="1752600"/>
          <a:ext cx="2895600" cy="3627120"/>
        </p:xfrm>
        <a:graphic>
          <a:graphicData uri="http://schemas.openxmlformats.org/drawingml/2006/table">
            <a:tbl>
              <a:tblPr firstRow="1" firstCol="1" bandRow="1" bandCol="1">
                <a:tableStyleId>{2D5ABB26-0587-4C30-8999-92F81FD0307C}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          MOVS  r1, #0x00</a:t>
                      </a:r>
                      <a:endParaRPr lang="en-US" sz="1400" b="1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          LDR     r2, = </a:t>
                      </a:r>
                      <a:r>
                        <a:rPr lang="en-US" sz="1400" b="1" dirty="0" err="1">
                          <a:effectLst/>
                        </a:rPr>
                        <a:t>total_addr</a:t>
                      </a:r>
                      <a:endParaRPr lang="en-US" sz="1400" b="1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          STR      r1, [r2, #0x00]</a:t>
                      </a:r>
                      <a:endParaRPr lang="en-US" sz="1400" b="1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          MOVS  r0, #0x00</a:t>
                      </a:r>
                      <a:endParaRPr lang="en-US" sz="1400" b="1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          B          Check</a:t>
                      </a:r>
                      <a:endParaRPr lang="en-US" sz="1400" b="1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Loop: LDR      r1, = </a:t>
                      </a:r>
                      <a:r>
                        <a:rPr lang="en-US" sz="1400" b="1" dirty="0" err="1">
                          <a:effectLst/>
                        </a:rPr>
                        <a:t>a_addr</a:t>
                      </a:r>
                      <a:endParaRPr lang="en-US" sz="1400" b="1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          LDR      r1, [r1, r0, LSL #2]</a:t>
                      </a:r>
                      <a:endParaRPr lang="en-US" sz="1400" b="1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          LDR      r2, = </a:t>
                      </a:r>
                      <a:r>
                        <a:rPr lang="en-US" sz="1400" b="1" dirty="0" err="1">
                          <a:effectLst/>
                        </a:rPr>
                        <a:t>total_addr</a:t>
                      </a:r>
                      <a:r>
                        <a:rPr lang="en-US" sz="1400" b="1" dirty="0">
                          <a:effectLst/>
                        </a:rPr>
                        <a:t>  </a:t>
                      </a:r>
                      <a:endParaRPr lang="en-US" sz="1400" b="1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          LDR      r2, [r2, #0x00]</a:t>
                      </a:r>
                      <a:endParaRPr lang="en-US" sz="1400" b="1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          ADD     r1, r1, r2</a:t>
                      </a:r>
                      <a:endParaRPr lang="en-US" sz="1400" b="1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          LDR      r2, = </a:t>
                      </a:r>
                      <a:r>
                        <a:rPr lang="en-US" sz="1400" b="1" dirty="0" err="1">
                          <a:effectLst/>
                        </a:rPr>
                        <a:t>total_addr</a:t>
                      </a:r>
                      <a:r>
                        <a:rPr lang="en-US" sz="1400" b="1" dirty="0">
                          <a:effectLst/>
                        </a:rPr>
                        <a:t>                     </a:t>
                      </a:r>
                      <a:endParaRPr lang="en-US" sz="1400" b="1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          STR      r1, [r2,#0x00]</a:t>
                      </a:r>
                      <a:endParaRPr lang="en-US" sz="1400" b="1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          ADDS   r0, r0, #1</a:t>
                      </a:r>
                      <a:endParaRPr lang="en-US" sz="1400" b="1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Check: CMP   r0, #0x0A                          </a:t>
                      </a:r>
                      <a:endParaRPr lang="en-US" sz="1400" b="1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         BLT        Loop</a:t>
                      </a:r>
                      <a:endParaRPr lang="en-US" sz="1400" b="1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         NOP      </a:t>
                      </a:r>
                      <a:endParaRPr lang="en-US" sz="1400" b="1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Self:  B             Self</a:t>
                      </a:r>
                      <a:endParaRPr lang="en-US" sz="1400" b="1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30" name="Rectangle 29"/>
          <p:cNvSpPr/>
          <p:nvPr/>
        </p:nvSpPr>
        <p:spPr>
          <a:xfrm>
            <a:off x="7467600" y="1752600"/>
            <a:ext cx="2819400" cy="3733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39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52476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8" grpId="0" animBg="1"/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14D4A-FE32-40AF-B06D-E9622816B101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Content Placeholder 4" descr="singer_ikea.gif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789412" y="1199278"/>
            <a:ext cx="4087388" cy="5155987"/>
          </a:xfrm>
        </p:spPr>
      </p:pic>
      <p:sp>
        <p:nvSpPr>
          <p:cNvPr id="6" name="Oval 5"/>
          <p:cNvSpPr/>
          <p:nvPr/>
        </p:nvSpPr>
        <p:spPr>
          <a:xfrm>
            <a:off x="956563" y="3098700"/>
            <a:ext cx="2362201" cy="69367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71928" y="152400"/>
            <a:ext cx="8229600" cy="9906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Assembly Programming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2795006" y="6386131"/>
            <a:ext cx="17634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/>
              <a:t>http://www.andysinger.com/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3C2ECF3-6A19-9945-AAE3-7331CDDE79B8}"/>
              </a:ext>
            </a:extLst>
          </p:cNvPr>
          <p:cNvSpPr txBox="1">
            <a:spLocks noChangeArrowheads="1"/>
          </p:cNvSpPr>
          <p:nvPr/>
        </p:nvSpPr>
        <p:spPr>
          <a:xfrm>
            <a:off x="5410200" y="2819400"/>
            <a:ext cx="6172200" cy="15240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2000" b="1" dirty="0">
                <a:solidFill>
                  <a:srgbClr val="C00000"/>
                </a:solidFill>
              </a:rPr>
              <a:t>Embedded Systems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n-US" sz="2000" dirty="0"/>
              <a:t>Performance, performance, performance!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n-US" sz="2000" dirty="0"/>
              <a:t>Cost, cost cost!</a:t>
            </a: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dirty="0"/>
              <a:t>Calculate the Sum of an Array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189097"/>
              </p:ext>
            </p:extLst>
          </p:nvPr>
        </p:nvGraphicFramePr>
        <p:xfrm>
          <a:off x="6429080" y="1341866"/>
          <a:ext cx="1066800" cy="4510351"/>
        </p:xfrm>
        <a:graphic>
          <a:graphicData uri="http://schemas.openxmlformats.org/drawingml/2006/table">
            <a:tbl>
              <a:tblPr firstRow="1" firstCol="1" bandRow="1" bandCol="1">
                <a:tableStyleId>{2D5ABB26-0587-4C30-8999-92F81FD0307C}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50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0x0000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ea typeface="Cambria"/>
                          <a:cs typeface="Times New Roman"/>
                        </a:rPr>
                        <a:t>0000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0x0000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ea typeface="Cambria"/>
                          <a:cs typeface="Times New Roman"/>
                        </a:rPr>
                        <a:t>0000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0x0000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ea typeface="Cambria"/>
                          <a:cs typeface="Times New Roman"/>
                        </a:rPr>
                        <a:t>0000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0x0000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ea typeface="Cambria"/>
                          <a:cs typeface="Times New Roman"/>
                        </a:rPr>
                        <a:t>0000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0x0000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ea typeface="Cambria"/>
                          <a:cs typeface="Times New Roman"/>
                        </a:rPr>
                        <a:t>0000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0x0000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ea typeface="Cambria"/>
                          <a:cs typeface="Times New Roman"/>
                        </a:rPr>
                        <a:t>0000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00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0x0000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ea typeface="Cambria"/>
                          <a:cs typeface="Times New Roman"/>
                        </a:rPr>
                        <a:t>0000</a:t>
                      </a:r>
                      <a:endParaRPr lang="en-US" sz="1200" b="1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0x0000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ea typeface="Cambria"/>
                          <a:cs typeface="Times New Roman"/>
                        </a:rPr>
                        <a:t>0000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0x0000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ea typeface="Cambria"/>
                          <a:cs typeface="Times New Roman"/>
                        </a:rPr>
                        <a:t>0000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0x0000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ea typeface="Cambria"/>
                          <a:cs typeface="Times New Roman"/>
                        </a:rPr>
                        <a:t>0000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0x0000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ea typeface="Cambria"/>
                          <a:cs typeface="Times New Roman"/>
                        </a:rPr>
                        <a:t>0000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0x0000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ea typeface="Cambria"/>
                          <a:cs typeface="Times New Roman"/>
                        </a:rPr>
                        <a:t>0000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ea typeface="Cambria"/>
                          <a:cs typeface="Times New Roman"/>
                        </a:rPr>
                        <a:t>0000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000A</a:t>
                      </a:r>
                      <a:endParaRPr lang="en-US" sz="1200" b="1" dirty="0">
                        <a:effectLst/>
                        <a:latin typeface="Consolas" panose="020B0609020204030204" pitchFamily="49" charset="0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ea typeface="Cambria"/>
                          <a:cs typeface="Times New Roman"/>
                        </a:rPr>
                        <a:t>0000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0009</a:t>
                      </a:r>
                      <a:endParaRPr lang="en-US" sz="1200" b="1" dirty="0">
                        <a:effectLst/>
                        <a:latin typeface="Consolas" panose="020B0609020204030204" pitchFamily="49" charset="0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ea typeface="Cambria"/>
                          <a:cs typeface="Times New Roman"/>
                        </a:rPr>
                        <a:t>0000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0008</a:t>
                      </a:r>
                      <a:endParaRPr lang="en-US" sz="1200" b="1" dirty="0">
                        <a:effectLst/>
                        <a:latin typeface="Consolas" panose="020B0609020204030204" pitchFamily="49" charset="0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ea typeface="Cambria"/>
                          <a:cs typeface="Times New Roman"/>
                        </a:rPr>
                        <a:t>0000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0007</a:t>
                      </a:r>
                      <a:endParaRPr lang="en-US" sz="1200" b="1" dirty="0">
                        <a:effectLst/>
                        <a:latin typeface="Consolas" panose="020B0609020204030204" pitchFamily="49" charset="0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ea typeface="Cambria"/>
                          <a:cs typeface="Times New Roman"/>
                        </a:rPr>
                        <a:t>0000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0006</a:t>
                      </a:r>
                      <a:endParaRPr lang="en-US" sz="1200" b="1" dirty="0">
                        <a:effectLst/>
                        <a:latin typeface="Consolas" panose="020B0609020204030204" pitchFamily="49" charset="0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ea typeface="Cambria"/>
                          <a:cs typeface="Times New Roman"/>
                        </a:rPr>
                        <a:t>0000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0005</a:t>
                      </a:r>
                      <a:endParaRPr lang="en-US" sz="1200" b="1" dirty="0">
                        <a:effectLst/>
                        <a:latin typeface="Consolas" panose="020B0609020204030204" pitchFamily="49" charset="0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ea typeface="Cambria"/>
                          <a:cs typeface="Times New Roman"/>
                        </a:rPr>
                        <a:t>0x00000004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ea typeface="Cambria"/>
                          <a:cs typeface="Times New Roman"/>
                        </a:rPr>
                        <a:t>0x00000003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ea typeface="Cambria"/>
                          <a:cs typeface="Times New Roman"/>
                        </a:rPr>
                        <a:t>0x00000002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ea typeface="Cambria"/>
                          <a:cs typeface="Times New Roman"/>
                        </a:rPr>
                        <a:t>0x00000001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6429080" y="1295401"/>
            <a:ext cx="1066800" cy="46081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4648200" y="1295401"/>
            <a:ext cx="790280" cy="16908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648200" y="3619501"/>
            <a:ext cx="790280" cy="2176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752600" y="1945116"/>
            <a:ext cx="2895600" cy="25428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0" name="Rectangle 19"/>
          <p:cNvSpPr/>
          <p:nvPr/>
        </p:nvSpPr>
        <p:spPr>
          <a:xfrm>
            <a:off x="1752600" y="1933198"/>
            <a:ext cx="289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Data</a:t>
            </a:r>
          </a:p>
          <a:p>
            <a:pPr algn="ctr"/>
            <a:r>
              <a:rPr lang="en-US" b="1" dirty="0"/>
              <a:t>Memory (RAM)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752600" y="2986240"/>
            <a:ext cx="2895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err="1"/>
              <a:t>int</a:t>
            </a:r>
            <a:r>
              <a:rPr lang="en-US" sz="1100" b="1" dirty="0"/>
              <a:t> a[10] = {1, 2, 3, 4, 5, 6, 7, 8, 9, 10};</a:t>
            </a:r>
          </a:p>
          <a:p>
            <a:r>
              <a:rPr lang="en-US" sz="1100" b="1" dirty="0" err="1"/>
              <a:t>int</a:t>
            </a:r>
            <a:r>
              <a:rPr lang="en-US" sz="1100" b="1" dirty="0"/>
              <a:t> total;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52600" y="4487966"/>
            <a:ext cx="28956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FF0000"/>
                </a:solidFill>
              </a:rPr>
              <a:t>Assume the starting memory address of the data memory is </a:t>
            </a:r>
            <a:r>
              <a:rPr lang="en-US" sz="1050" b="1" dirty="0" err="1">
                <a:solidFill>
                  <a:srgbClr val="FF0000"/>
                </a:solidFill>
              </a:rPr>
              <a:t>0x20000000</a:t>
            </a:r>
            <a:endParaRPr lang="en-US" sz="1050" b="1" dirty="0">
              <a:solidFill>
                <a:srgbClr val="FF0000"/>
              </a:solidFill>
            </a:endParaRP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922272"/>
              </p:ext>
            </p:extLst>
          </p:nvPr>
        </p:nvGraphicFramePr>
        <p:xfrm>
          <a:off x="5368565" y="1333466"/>
          <a:ext cx="1066800" cy="4510351"/>
        </p:xfrm>
        <a:graphic>
          <a:graphicData uri="http://schemas.openxmlformats.org/drawingml/2006/table">
            <a:tbl>
              <a:tblPr firstRow="1" firstCol="1" bandRow="1" bandCol="1">
                <a:tableStyleId>{2D5ABB26-0587-4C30-8999-92F81FD0307C}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5016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0x20000054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0x20000050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0x2000004C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0x20000048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0x20000044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0x20000040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0031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0x2000003C</a:t>
                      </a:r>
                      <a:endParaRPr lang="en-US" sz="1200" b="1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0x20000038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0x20000034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0x20000030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0x2000002C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0x20000028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0x20000024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0x20000020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0x2000001C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0x20000018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0x20000014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0x20000010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0x2000000C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0x20000008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0x20000004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0x20000000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468048" y="5795831"/>
            <a:ext cx="9482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Memory 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address 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in bytes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355940" y="5903553"/>
            <a:ext cx="911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Memory</a:t>
            </a:r>
          </a:p>
          <a:p>
            <a:r>
              <a:rPr lang="en-US" sz="1400" b="1" dirty="0"/>
              <a:t>content</a:t>
            </a:r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874247"/>
              </p:ext>
            </p:extLst>
          </p:nvPr>
        </p:nvGraphicFramePr>
        <p:xfrm>
          <a:off x="7568184" y="3581399"/>
          <a:ext cx="2903264" cy="2491848"/>
        </p:xfrm>
        <a:graphic>
          <a:graphicData uri="http://schemas.openxmlformats.org/drawingml/2006/table">
            <a:tbl>
              <a:tblPr firstRow="1" firstCol="1" bandRow="1" bandCol="1">
                <a:tableStyleId>{2D5ABB26-0587-4C30-8999-92F81FD0307C}</a:tableStyleId>
              </a:tblPr>
              <a:tblGrid>
                <a:gridCol w="2903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76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total= 0x00000000</a:t>
                      </a:r>
                      <a:endParaRPr lang="en-US" sz="1200" b="1" dirty="0">
                        <a:effectLst/>
                        <a:latin typeface="Consolas" panose="020B0609020204030204" pitchFamily="49" charset="0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76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a[9] = 0x0000000A</a:t>
                      </a:r>
                      <a:endParaRPr lang="en-US" sz="1200" b="1" dirty="0">
                        <a:effectLst/>
                        <a:latin typeface="Consolas" panose="020B0609020204030204" pitchFamily="49" charset="0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76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a[8] = 0x00000009</a:t>
                      </a:r>
                      <a:endParaRPr lang="en-US" sz="1200" b="1" dirty="0">
                        <a:effectLst/>
                        <a:latin typeface="Consolas" panose="020B0609020204030204" pitchFamily="49" charset="0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76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a[7] = 0x00000008</a:t>
                      </a:r>
                      <a:endParaRPr lang="en-US" sz="1200" b="1" dirty="0">
                        <a:effectLst/>
                        <a:latin typeface="Consolas" panose="020B0609020204030204" pitchFamily="49" charset="0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76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a[6] = 0x00000007</a:t>
                      </a:r>
                      <a:endParaRPr lang="en-US" sz="1200" b="1" dirty="0">
                        <a:effectLst/>
                        <a:latin typeface="Consolas" panose="020B0609020204030204" pitchFamily="49" charset="0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76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a[5] = 0x00000006</a:t>
                      </a:r>
                      <a:endParaRPr lang="en-US" sz="1200" b="1" dirty="0">
                        <a:effectLst/>
                        <a:latin typeface="Consolas" panose="020B0609020204030204" pitchFamily="49" charset="0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76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a[4] = 0x00000005</a:t>
                      </a:r>
                      <a:endParaRPr lang="en-US" sz="1200" b="1" dirty="0">
                        <a:effectLst/>
                        <a:latin typeface="Consolas" panose="020B0609020204030204" pitchFamily="49" charset="0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76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a[3] = 0x00000004</a:t>
                      </a:r>
                      <a:endParaRPr lang="en-US" sz="1200" b="1" dirty="0">
                        <a:effectLst/>
                        <a:latin typeface="Consolas" panose="020B0609020204030204" pitchFamily="49" charset="0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76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a[2] = 0x00000003</a:t>
                      </a:r>
                      <a:endParaRPr lang="en-US" sz="1200" b="1" dirty="0">
                        <a:effectLst/>
                        <a:latin typeface="Consolas" panose="020B0609020204030204" pitchFamily="49" charset="0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76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a[1] = 0x00000002</a:t>
                      </a:r>
                      <a:endParaRPr lang="en-US" sz="1200" b="1" dirty="0">
                        <a:effectLst/>
                        <a:latin typeface="Consolas" panose="020B0609020204030204" pitchFamily="49" charset="0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76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a[0] = 0x00000001</a:t>
                      </a:r>
                      <a:endParaRPr lang="en-US" sz="1200" b="1" dirty="0">
                        <a:effectLst/>
                        <a:latin typeface="Consolas" panose="020B0609020204030204" pitchFamily="49" charset="0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765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dirty="0">
                        <a:effectLst/>
                        <a:latin typeface="Consolas" panose="020B0609020204030204" pitchFamily="49" charset="0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40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1708002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8" name="Picture 10" descr="https://admissionblog.usc.edu/files/2013/05/Question-Mar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890" y="2034745"/>
            <a:ext cx="990600" cy="123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Code and Data into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41</a:t>
            </a:fld>
            <a:endParaRPr kumimoji="0" lang="en-US" dirty="0"/>
          </a:p>
        </p:txBody>
      </p:sp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1" y="1371600"/>
            <a:ext cx="2752725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4667250" y="2819401"/>
            <a:ext cx="2647950" cy="89663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667250" y="3716032"/>
            <a:ext cx="2647950" cy="55116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utoShape 6" descr="data:image/jpeg;base64,/9j/4AAQSkZJRgABAQAAAQABAAD/2wCEAAkGBw8QEBAQDxIQDw8QEBAUDxAPDxAPDg0QFBEWFxQVFBQYHCggGBolGxYUIjEiJTUsLi8uFx8zODQtNygtLysBCgoKDg0OGxAQGzQmICQsLCw3LzIsLCwsNCwsLCwsLCwsLCwtLCw0MDctLC4sLCwsLCwsLCw0LCwsLCwsLCwsN//AABEIAOEA4QMBEQACEQEDEQH/xAAcAAEAAQUBAQAAAAAAAAAAAAAAAQIDBQYHBAj/xABFEAABAwIDBAcEBwUFCQAAAAABAAIDBBEFEiEGMUFRBxMiYXGBkRQyQqEjUmJykrHBFYKTstEzQ3Oi4RYkRFNjs8Lw8f/EABsBAQACAwEBAAAAAAAAAAAAAAADBAECBQYH/8QANREBAAIBAgQDBgYCAQUBAAAAAAECAwQRBRIhMUFRoSJhcYGR4RMUscHR8AYy8SNCUmKyFf/aAAwDAQACEQMRAD8A7igICAgICAgICAgICAgICAgICAgICAgICAgICAgICAgICAgICAgIIc4DU6AbydwCDWsV29wynJaZxK8fDADL5Zh2QfNQW1GOvi6mDg+syxvFNo9/T07+jAy9LdJ8NPUuH2uqaf5iovzlfJfr/jefxvHr/EJi6WqP44Klv3RE7/yCRrK+MMW/xvP4Xr6/wzWH9IWFzEDr+qceE7HRj8RGX5qWupxz4qWXgusx9eTf4Tv6d/RssE7JGh8bmvYdzmODmnwIU0TE9nMtS1J2tG0riy1EBAQEBAQEBAQEBAQEBAQEBAQEBAQYHavaqnw+PNKc8rv7KFpGeQ8/st5k/PcosuauOOq/oOH5dZbavSI7z4R9/c4vtJtbWV7j1ryyG/ZgjJbEBwzfXPefKy5mTNbJ3e10fDsGlj2I6+c9/t8mBUS8ICMiD2YZilRSuz08skLuOR1mu+83c7zW1b2rO8SgzafFnry5KxLpey3Si1xbFiDQwmwFRGOwT/1GfD4jTuCvYtXv0v8AV5rXf4/NYm+nnf8A9Z7/ACn9p+sulRSNe0OaQ5rgC1zSC1wO4gjeFdid3mZiaztPdWjAgICAgICAgICAgICAgICAgICDA7YbSxYdAZHWdK64givrI/v5NGlz/UKLLljHXdf4foL6zJyx0rHefL7+X8OB4niMtTK+edxfI83JO4DgAOAHALk2tNp3l77DhphpGOkbRDyrVKICAgICAg27YTbSSgeIpS59G49pu90BJ1fH3c28fHfYwZ5xztPZx+KcLrq689Ol49fdP7T+zuVPOyRjXxuD2PaHMc03a5pFwQV1IneN4eHtS1LTW0bTC4stRAQEBAQEBAQEBAQEBAQEBB4MbxWKkgfPKeywaAe89x91re8laZLxSvNKxpNLk1OWMWPvPpHjMvn/AGmxuWtqHTSnuY0HsxtG5re4fM3PFci95vPNL6FptLj0uOMWPtHj5z5sStU4sMiCzPVMZ7xseW8reuO1uytm1eHD/vLz/tWL7XopPy91T/8AWwe/6PTT1LJNGG55cfRaWx2r3haxazDl6Vt+y6o1pKAg6R0S7UGN/sEx+jkJNMSfck3uZ4O1I7781d0uXaeSXm+PaDnr+Zp3jv8ADz+X6fB1xdB5EQEBAQEBAQEBAQEBAQEBAQcY6UdoDPUmBh+hpSW6HR8+558vd8nc1y9Vk5r8sdo/V7rgWjjBp/xbR7V//nw+vf6NBVd1xAQemkwPEKvs0VNLNzkADIm93WPIbfuurODDNus9nG4nxKuD/p1n2v0VzdFeO2zeyhxO8Cppi4f59fJXeSYeZnVUmd5lrGL4FWUjstVTzQEmwMkbmsefsu3O8isTGySt627S8cbTf8u5apYZ6inc4WfqeDuJ7nc/FVsuKJ6w7Wi11q+xknp+j0qq7ggqikc1zXNJa5pDmuGha4G4I807dmLRFomJ7S+jtlsXFZSQVA3vZ2wPhkacrx4ZgfKy7GK/PWJfOdbpp0+e2Lynp8PD0ZVSKogICAgICAgICAgICAgIMftBiPstLPUaXiic5oO5z7dgebrDzWmS3LWbLGkwfj56YvOYj5ePo+Y8QxYB5Bu83Je6+uYm537zzXMphm0by9xqeJUxX/DrG8R6e6EQ1kbtzhfkdD81i2K0N8Wvw5PHb4r6iXInfs9uDYa+qqIaaP3pnht9+Ru9zrdzQT5Lelee0VQ6rURgw2yz4R/x6vpHD6KOCKOGIZY4mNawcgBbU8T3rsRERG0PnOTJbJeb27z1ehZaLNXSxzMdHKxksbxZ7JGh7HDkWnQoROziXSP0bNo71dED7KT9NDcuNKSdHNO8x8NdW9492C9dusOppM8X9i3dowswKKXRrCqCTNfuKp5Y2s9Bosk2x7T4LijWxB1voUryYqqnP93IyRvhI0tIHmweqv6O3SYeT/yPFtkpk84mPp/y6WrrzYgICAgICAgICAgICAgIMFtpgUlfRyUscwp3PLDnLOsFmuDrWuLaga8FpekWjaVjTai2DJ+JXv19ejgmPdF+LUlz1PtUY+OlJlP8Owf8io5pMLtNVjt7mmSMLSWuBa5ps5rgQ5p5EHctViJiey5DVPZ7riByOo9CtJpFu8JcefJj/wBZ2dx6GtmKhl8Qq2CPPHlpmEESFriCZSD7oIFhzBJ3WvvhwRWeZW4jxO+fHGGfPfd1ZWXGEBBbnhbIxzHgOY9pa9pFw5rhYgjkQjMTMTvD5d2qw11JWVFKSSIZXBpJ1MZ7UZPflLVSv0nZ6fBb8SkX820bE9HlVWME0p9mp32LHOaXSyt5sZpofrHyBWsYJydZ6Q2txXHpN61jmt6fOf2dFpOjTC2Cz2zTHi58zmk+TMoU8aXHDnZOO6u07xMR8I/ndbr+jHDZB9EZoHcC2TrG+Yfe/kQsW0mOe3Rti4/qqz7W1vlt+mzzbBbLVWHYhM15EtPLTOyTMBDXPbKyzXN+F1i429CbFa4MNsd537bJeJ8Qw6zS1mvS0W7e6Yn6ujK28+ICAgICAgICAgICAgICAgIMXjWztFWjLV08U+lg57B1jR9l47TfIrExEtq3tXtLVcO6JcLgqm1LRK9rNWU8rxJA1+ljqMxA5OJ1WvJG6W2pvNdm/LdAICAgIOU4ns5HWbQVL5Wh0FOymdM0i4llMTerY7mLAE9zbcVXmnNkl141E4dFWI7zM7fDfq6F1ysOQjrkDrkFTZ7IMhDIHAEf+lBWgICAgICAgICAgICAgICAgICAgICAgolkaxrnOIa1oJc4mwa0C5JPKyMxEzO0NB2axBs7airH/FVUr230PVstHGD+6wepUWKeaJt5yu6/HOK9cU/9tY+s9Z9ZZn2lSqKPaUD2hBUKhBlMGmzZxysfz/0QZNAQEBAQEBAQEBAQEBAQEBAQEBAQEFueZkbXPkc1jGglznENa0DeSTuCxMxHWW1a2tMVrG8y410hbf8AteampCRTX+kk1Dqm3ADgzu48dNDQz6jm9mvZ63hnCYwbZc3W3hHhH39IXdgq69KWX1jkeD4O7QPzPop9LO9NvJyuPY5rqef/AMoj06Nk9pVlxT2lBIqEFYqEGf2YuRI7h2QPHUn8wgzqAgICAgICAgICAgICAgICAgICAgxO0W0NNQR9ZUPtcHJG2xllI4Nb6a7hdR5MlaRvK1pNHl1V+XHHxnwj4/3dxDa/bSpxFxa49VTA9iBp0PJzz8R+Q4Bc/Lmtkn3PYaLh+LSR7PW3n/HlHr5taUK+y2zeKezzXd/ZyANf3a9l3lr5EqfBk5Lde0ubxTR/mcPs/wC1esfvH98W+e08ium8RPR6MPq4cxE2Y3tlyuy+KDLyYW2RuamkufqSG3o4D80FwYDLlv1jQ7kWm3qCg2fBqdscLWAgkavPN53/ANPJB7kBAQEBAQEBAQEBAQEBAQEBAQEGsba7Xx4ewNaBLVSD6KK+jRuzycm7+82sOJEGbNGOPe6nDeGX1lt56UjvP7R7/wBHCsZxWaqldLM8yPdvcePIAfC0cAFzrWm07y9jjxY8NIx442iP7u8Cw3FgFkZnBMVma5kIa6YOIaxjAXS3O4MHHwVjDntX2e8ONxLhuLLE5Ynlt4z4T8f5/Vt1Zh08bi2RhY4WuCRpcX3g2Pkui8g9GGV0sYOt8tuOpHFBsuGY4H2BKDZsLaCXvudQ0W+Eb9fH+iDIoCAgICAgICAgICAgICAgICAgxO0+NsoaaSofqRpGy9utlPut/U9wKjy5IpXmWtFpbarNGOPnPlHjP98Xz3jGIyTySSyuL5ZXEvcfyHIAWAHJcqZm07y9/XHTDjjHSNohjUaiAgyOA4HU10ohpmZ3aZnHSOJv1nu4D5ngCt6Y7XnaFbU6vHp682Sfl4y7lsZsTT4c3MPpqpws+dw3Di2MfC35njwA6OPDWnxeQ1vEMmqnr0r5JrnMkkc42N9B4AWClUGNqMChk1acjjy3HyQRhuAmF93NBb9YEkX7wdyDYpZjCGvbuBAcOBaUGWhlD2hzdQUFaAgICAgICAgICAgICAgICAg450v4wZKplK09inYHPHOWQX18GZfxFc/V33ty+T1/ANPyYZyz3tPpH3/RzmZ1yq0Ozeeq2stS6DN7JbNzYjUCGPssaA6aUi7YWX+bjwHHXgCRJixTedlLW6yulx80957R/fB9AYDglPQwtgpmZWDVzjrJK7i57uJ/+Cw0XSrWKxtDxmfPkz358k7y98wJa62/KbeNlshc6diFjvQXI8S70HoZjLhuKCv9tXBDzcEWQZPA8Qy6HVp393eg2UFBKAgICAgICAgICAgICAgIBQfNGOV/tFTUT3v1s0jm/cLjkHk2w8lx7zzWmX0TTY/wsNMflER8/H1YklGZlCG5dGH0D0X4Q2mw6E2+kqR18h4nOOwPAMy6c7810sFeWkPF8Uzzl1NvKOn0+7bVM54g57jWEsE8osdX3FiR73at80GOfgjt4Jb4k39EFDMKdfVzvVBmKGiiY0gtzZhZxdqSOXcgyUVVCwWDWi3IBBsOFSF0TXHjmt4ZjZB60BAQEBAQEBAQEBAQEBAQY/aKp6mjqpRvjp5nDxbGSPmtbztWZT6anPmpXzmI9XzMTYa6WHkuQ+g2tEdZWgVlFExPYRlVDEXuaxvvPc1rfFxsPzWYjedmtrRWJtPg+qKeIMY1jdGsa1re4AWC68Pn0zvO8riMCDUsWnAme/gTa/gAP0+aDxmVBadI0IIdU30ZqePIeJQZjCtnoZWMlkdI4m92BwbHcOI4C/Dmg2VjA0BrQAAAABoABuAQVICAgICAgICAgICAgICAgxu0mGuqqSenY8RumjLA9zS4NvvuARwutb15qzCbT5vwctcm2+07uIYv0O4vclklLUNHutbI+J34XNsPVRVwxXsvZeI2zT7f2atXbA4zT6voqjT/AJIbUf8AaLkmksV1FfCWGkbVRvEb2yskcQGxvjcHuJNgA0i5N1pOOs+C3TW5Yjpd03YDo7xOSaCpq2tpIY5YpMkrT7TKGODsvVg9i9iO1YjkVmunjfdpl4veaTTvvEw7srLiCC1UuIY8jeGOI8QNEGnPaHjXigx0uGuvpI8DlcIKBhw+NzneJt+SCt8obZrbAcgg3XZ0/wC7Rnnn/nKDJICAgICAgICAgICAgICAgICC3UVDI2l8jmsY0Xc97g1rRzJOgWJmI6y2rS155axvMtMxDpTwuJ2VpmqLEgugiBYLd7y2/ldQTqaR73Ux8F1N43navxn+Il7cE2/wyse2NkvVyk9hk7ercSdLNd7pOu4G62pnpZDn4ZqMMc0xvHnHX7+jalM54gIBQafJHkc9g3Nc4DwBICCw9yDxVc2UEncBqgxEL3PdfhwQdRwqLJBE3lG2/iRc/NB6kBAQEBAQEBAQEBAQEBAQEGqbc7ZMw9oYwNkqpG3Yx3uRt3Z321tcGw42O5V8+eMfSO7rcL4XbWTzWnakePn7o/vRxTaPaGqrHXqJXSWNw33Y2dzWDQeO/vVGb2v1tL1VNPh00cmGu3nPjPxnv+zCrDKEY3dr6Itq31Ub6OocXzQNDonuN3SQ3tZx4lpIF+ThyV7T5JtHLLzHF9HXFaMtI6T3+P3dGVlxhAQalXn6WT77vzQeKQoMNi0m5vM6+AQKOPcBxQdSaLADkglAQEBAQEBAQEBAQEBAQEBB83bZ4m6evq3uP9/IxvcyNxYwejR81y8m9rzL3WimuLTUrHlE/OessC4rTZPvv1QghZYbj0SveMWgDdzmTiT7nVOP8waptPvzw5vFtvytt/d+v8bvoBdB5EQEGoVx+ll/xH/zFB4ZigwNS7NKeQsEGTwtl5Ixzewf5gg6QgICAgICAgICCm6BdAugXQLoF0C6BdB859IeGOpMRqWuBDZZHTxE7nMlcXaeDi5v7qpXptaXp9JqefBX3Rt9GuRvDrgbxrbiR3KK9PFewZ4n2ZFGtiMOu9DOzb4w+vmaW9azJTNcLExkguktyNmgdwJ3EK5p8e3tS83xjVxeYw1nt3+Pk6jmVpxDMgh8gAJO4C5QafVvu97vrOcfC5ug8E8gQYeMdo95QZvAmXnhA+u0/h1P5IN+ugXQLoF0C6BdBKBdAugt5kEZkEZ0DOgZ0EZ0EdYgjrEGv7Y7MU2Jw9VNdkjLmGdgBkhcd/3mmwu3jYbiARrasW7psOa2Kd4cYxXoqxeJ/wBC2OqbfsvimZGbcCWyFpB8L+Kj/DldjWVn3PfgnRZistjVSQUjOOYiom/Cw5T+Jafl4lLHFslI2jr8XQsC6OcOpi18gfVytNwZyOrB7om6H97Mt64KVV83E9RljbfaPd/d26dapnPOuQOtQeDGaqzA0b3HXwH+tkGqVk5QMLpHSNnld7kUUlvtSZDYeW/0QYmMaoNl2XZ9MD9Vjj+n6oNvzoGZBIcgkOQTmQLoJugXQLoLN0EEoKS5BSXIKS9BS6RBbMyC26oQeeSutz9EHnfituDvRBb/AGwOTvRBUMUvwd6ILra8ngfRBcbVFBdbOUGPxJxcb8AEGAla57srRckgDzPFBss7GQ0rox9RzRze5w1P5lBqMcJvuQbFgcgie5z9OwQNLkm45IM5DiDXcx42Qetr0FQcgnMgnMgnMgkOQTdAzIKbIIsgpIQQWoKSxBTkQQY0FBiCCkwjkgpMA5D0QUGAcggpMQ5IIyBBSbILM7xlIBDTwJ3IPEMTjb2X2DvEEHwKC43FmAWblHhYIMdjFdnYC0Fzmn3W6kg79PRBiI6943xS/wANx/RB6Bi/OOX+E/8AogvxYxwDJSf8N/8ARBs+H1B6tt99te65vZB7BKgqEiCsPQVByCQ5BVmQTdBcIQRZAsgjKgjKgZUEFqCksQRkQQY0EGNBT1SCDCgo9mQWpKFrt4ug8FRs1TP96MeIJafkg8/+x9Nw60eErv1QXqbZiCM3bnJ5ueXIPa3CmBBcbQBBcbRhBUKZBWIEEiFBPVoKhGgkMQTkQTlQXrIFkCyCLIFkCyBZBGVAyoGVALUEZUDIgZUEZUDIgZEE5EDKgZUE5UDKgnKgZUDKgZUDKgnKgZUFSAgIFkEIJsgiyBZAsgWQLIFkCyBZAsgWQLIFkCyBZBNkCyBZAQLICAgWQLIJQEBBCAgICAgICAgICAgFAQEBAQEBAQSgICAgICAg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data:image/jpeg;base64,/9j/4AAQSkZJRgABAQAAAQABAAD/2wCEAAkGBw8QEBAQDxIQDw8QEBAUDxAPDxAPDg0QFBEWFxQVFBQYHCggGBolGxYUIjEiJTUsLi8uFx8zODQtNygtLysBCgoKDg0OGxAQGzQmICQsLCw3LzIsLCwsNCwsLCwsLCwsLCwtLCw0MDctLC4sLCwsLCwsLCw0LCwsLCwsLCwsN//AABEIAOEA4QMBEQACEQEDEQH/xAAcAAEAAQUBAQAAAAAAAAAAAAAAAQIDBQYHBAj/xABFEAABAwIDBAcEBwUFCQAAAAABAAIDBBEFEiEGMUFRBxMiYXGBkRQyQqEjUmJykrHBFYKTstEzQ3Oi4RYkRFNjs8Lw8f/EABsBAQACAwEBAAAAAAAAAAAAAAADBAECBQYH/8QANREBAAIBAgQDBgYCAQUBAAAAAAECAwQRBRIhMUFRoSJhcYGR4RMUscHR8AYy8SNCUmKyFf/aAAwDAQACEQMRAD8A7igICAgICAgICAgICAgICAgICAgICAgICAgICAgICAgICAgICAgIIc4DU6AbydwCDWsV29wynJaZxK8fDADL5Zh2QfNQW1GOvi6mDg+syxvFNo9/T07+jAy9LdJ8NPUuH2uqaf5iovzlfJfr/jefxvHr/EJi6WqP44Klv3RE7/yCRrK+MMW/xvP4Xr6/wzWH9IWFzEDr+qceE7HRj8RGX5qWupxz4qWXgusx9eTf4Tv6d/RssE7JGh8bmvYdzmODmnwIU0TE9nMtS1J2tG0riy1EBAQEBAQEBAQEBAQEBAQEBAQEBAQYHavaqnw+PNKc8rv7KFpGeQ8/st5k/PcosuauOOq/oOH5dZbavSI7z4R9/c4vtJtbWV7j1ryyG/ZgjJbEBwzfXPefKy5mTNbJ3e10fDsGlj2I6+c9/t8mBUS8ICMiD2YZilRSuz08skLuOR1mu+83c7zW1b2rO8SgzafFnry5KxLpey3Si1xbFiDQwmwFRGOwT/1GfD4jTuCvYtXv0v8AV5rXf4/NYm+nnf8A9Z7/ACn9p+sulRSNe0OaQ5rgC1zSC1wO4gjeFdid3mZiaztPdWjAgICAgICAgICAgICAgICAgICDA7YbSxYdAZHWdK64givrI/v5NGlz/UKLLljHXdf4foL6zJyx0rHefL7+X8OB4niMtTK+edxfI83JO4DgAOAHALk2tNp3l77DhphpGOkbRDyrVKICAgICAg27YTbSSgeIpS59G49pu90BJ1fH3c28fHfYwZ5xztPZx+KcLrq689Ol49fdP7T+zuVPOyRjXxuD2PaHMc03a5pFwQV1IneN4eHtS1LTW0bTC4stRAQEBAQEBAQEBAQEBAQEBB4MbxWKkgfPKeywaAe89x91re8laZLxSvNKxpNLk1OWMWPvPpHjMvn/AGmxuWtqHTSnuY0HsxtG5re4fM3PFci95vPNL6FptLj0uOMWPtHj5z5sStU4sMiCzPVMZ7xseW8reuO1uytm1eHD/vLz/tWL7XopPy91T/8AWwe/6PTT1LJNGG55cfRaWx2r3haxazDl6Vt+y6o1pKAg6R0S7UGN/sEx+jkJNMSfck3uZ4O1I7781d0uXaeSXm+PaDnr+Zp3jv8ADz+X6fB1xdB5EQEBAQEBAQEBAQEBAQEBAQcY6UdoDPUmBh+hpSW6HR8+558vd8nc1y9Vk5r8sdo/V7rgWjjBp/xbR7V//nw+vf6NBVd1xAQemkwPEKvs0VNLNzkADIm93WPIbfuurODDNus9nG4nxKuD/p1n2v0VzdFeO2zeyhxO8Cppi4f59fJXeSYeZnVUmd5lrGL4FWUjstVTzQEmwMkbmsefsu3O8isTGySt627S8cbTf8u5apYZ6inc4WfqeDuJ7nc/FVsuKJ6w7Wi11q+xknp+j0qq7ggqikc1zXNJa5pDmuGha4G4I807dmLRFomJ7S+jtlsXFZSQVA3vZ2wPhkacrx4ZgfKy7GK/PWJfOdbpp0+e2Lynp8PD0ZVSKogICAgICAgICAgICAgIMftBiPstLPUaXiic5oO5z7dgebrDzWmS3LWbLGkwfj56YvOYj5ePo+Y8QxYB5Bu83Je6+uYm537zzXMphm0by9xqeJUxX/DrG8R6e6EQ1kbtzhfkdD81i2K0N8Wvw5PHb4r6iXInfs9uDYa+qqIaaP3pnht9+Ru9zrdzQT5Lelee0VQ6rURgw2yz4R/x6vpHD6KOCKOGIZY4mNawcgBbU8T3rsRERG0PnOTJbJeb27z1ehZaLNXSxzMdHKxksbxZ7JGh7HDkWnQoROziXSP0bNo71dED7KT9NDcuNKSdHNO8x8NdW9492C9dusOppM8X9i3dowswKKXRrCqCTNfuKp5Y2s9Bosk2x7T4LijWxB1voUryYqqnP93IyRvhI0tIHmweqv6O3SYeT/yPFtkpk84mPp/y6WrrzYgICAgICAgICAgICAgIMFtpgUlfRyUscwp3PLDnLOsFmuDrWuLaga8FpekWjaVjTai2DJ+JXv19ejgmPdF+LUlz1PtUY+OlJlP8Owf8io5pMLtNVjt7mmSMLSWuBa5ps5rgQ5p5EHctViJiey5DVPZ7riByOo9CtJpFu8JcefJj/wBZ2dx6GtmKhl8Qq2CPPHlpmEESFriCZSD7oIFhzBJ3WvvhwRWeZW4jxO+fHGGfPfd1ZWXGEBBbnhbIxzHgOY9pa9pFw5rhYgjkQjMTMTvD5d2qw11JWVFKSSIZXBpJ1MZ7UZPflLVSv0nZ6fBb8SkX820bE9HlVWME0p9mp32LHOaXSyt5sZpofrHyBWsYJydZ6Q2txXHpN61jmt6fOf2dFpOjTC2Cz2zTHi58zmk+TMoU8aXHDnZOO6u07xMR8I/ndbr+jHDZB9EZoHcC2TrG+Yfe/kQsW0mOe3Rti4/qqz7W1vlt+mzzbBbLVWHYhM15EtPLTOyTMBDXPbKyzXN+F1i429CbFa4MNsd537bJeJ8Qw6zS1mvS0W7e6Yn6ujK28+ICAgICAgICAgICAgICAgIMXjWztFWjLV08U+lg57B1jR9l47TfIrExEtq3tXtLVcO6JcLgqm1LRK9rNWU8rxJA1+ljqMxA5OJ1WvJG6W2pvNdm/LdAICAgIOU4ns5HWbQVL5Wh0FOymdM0i4llMTerY7mLAE9zbcVXmnNkl141E4dFWI7zM7fDfq6F1ysOQjrkDrkFTZ7IMhDIHAEf+lBWgICAgICAgICAgICAgICAgICAgICAgolkaxrnOIa1oJc4mwa0C5JPKyMxEzO0NB2axBs7airH/FVUr230PVstHGD+6wepUWKeaJt5yu6/HOK9cU/9tY+s9Z9ZZn2lSqKPaUD2hBUKhBlMGmzZxysfz/0QZNAQEBAQEBAQEBAQEBAQEBAQEBAQEFueZkbXPkc1jGglznENa0DeSTuCxMxHWW1a2tMVrG8y410hbf8AteampCRTX+kk1Dqm3ADgzu48dNDQz6jm9mvZ63hnCYwbZc3W3hHhH39IXdgq69KWX1jkeD4O7QPzPop9LO9NvJyuPY5rqef/AMoj06Nk9pVlxT2lBIqEFYqEGf2YuRI7h2QPHUn8wgzqAgICAgICAgICAgICAgICAgICAgxO0W0NNQR9ZUPtcHJG2xllI4Nb6a7hdR5MlaRvK1pNHl1V+XHHxnwj4/3dxDa/bSpxFxa49VTA9iBp0PJzz8R+Q4Bc/Lmtkn3PYaLh+LSR7PW3n/HlHr5taUK+y2zeKezzXd/ZyANf3a9l3lr5EqfBk5Lde0ubxTR/mcPs/wC1esfvH98W+e08ium8RPR6MPq4cxE2Y3tlyuy+KDLyYW2RuamkufqSG3o4D80FwYDLlv1jQ7kWm3qCg2fBqdscLWAgkavPN53/ANPJB7kBAQEBAQEBAQEBAQEBAQEBAQEGsba7Xx4ewNaBLVSD6KK+jRuzycm7+82sOJEGbNGOPe6nDeGX1lt56UjvP7R7/wBHCsZxWaqldLM8yPdvcePIAfC0cAFzrWm07y9jjxY8NIx442iP7u8Cw3FgFkZnBMVma5kIa6YOIaxjAXS3O4MHHwVjDntX2e8ONxLhuLLE5Ynlt4z4T8f5/Vt1Zh08bi2RhY4WuCRpcX3g2Pkui8g9GGV0sYOt8tuOpHFBsuGY4H2BKDZsLaCXvudQ0W+Eb9fH+iDIoCAgICAgICAgICAgICAgICAgxO0+NsoaaSofqRpGy9utlPut/U9wKjy5IpXmWtFpbarNGOPnPlHjP98Xz3jGIyTySSyuL5ZXEvcfyHIAWAHJcqZm07y9/XHTDjjHSNohjUaiAgyOA4HU10ohpmZ3aZnHSOJv1nu4D5ngCt6Y7XnaFbU6vHp682Sfl4y7lsZsTT4c3MPpqpws+dw3Di2MfC35njwA6OPDWnxeQ1vEMmqnr0r5JrnMkkc42N9B4AWClUGNqMChk1acjjy3HyQRhuAmF93NBb9YEkX7wdyDYpZjCGvbuBAcOBaUGWhlD2hzdQUFaAgICAgICAgICAgICAgICAg450v4wZKplK09inYHPHOWQX18GZfxFc/V33ty+T1/ANPyYZyz3tPpH3/RzmZ1yq0Ozeeq2stS6DN7JbNzYjUCGPssaA6aUi7YWX+bjwHHXgCRJixTedlLW6yulx80957R/fB9AYDglPQwtgpmZWDVzjrJK7i57uJ/+Cw0XSrWKxtDxmfPkz358k7y98wJa62/KbeNlshc6diFjvQXI8S70HoZjLhuKCv9tXBDzcEWQZPA8Qy6HVp393eg2UFBKAgICAgICAgICAgICAgIBQfNGOV/tFTUT3v1s0jm/cLjkHk2w8lx7zzWmX0TTY/wsNMflER8/H1YklGZlCG5dGH0D0X4Q2mw6E2+kqR18h4nOOwPAMy6c7810sFeWkPF8Uzzl1NvKOn0+7bVM54g57jWEsE8osdX3FiR73at80GOfgjt4Jb4k39EFDMKdfVzvVBmKGiiY0gtzZhZxdqSOXcgyUVVCwWDWi3IBBsOFSF0TXHjmt4ZjZB60BAQEBAQEBAQEBAQEBAQY/aKp6mjqpRvjp5nDxbGSPmtbztWZT6anPmpXzmI9XzMTYa6WHkuQ+g2tEdZWgVlFExPYRlVDEXuaxvvPc1rfFxsPzWYjedmtrRWJtPg+qKeIMY1jdGsa1re4AWC68Pn0zvO8riMCDUsWnAme/gTa/gAP0+aDxmVBadI0IIdU30ZqePIeJQZjCtnoZWMlkdI4m92BwbHcOI4C/Dmg2VjA0BrQAAAABoABuAQVICAgICAgICAgICAgICAgxu0mGuqqSenY8RumjLA9zS4NvvuARwutb15qzCbT5vwctcm2+07uIYv0O4vclklLUNHutbI+J34XNsPVRVwxXsvZeI2zT7f2atXbA4zT6voqjT/AJIbUf8AaLkmksV1FfCWGkbVRvEb2yskcQGxvjcHuJNgA0i5N1pOOs+C3TW5Yjpd03YDo7xOSaCpq2tpIY5YpMkrT7TKGODsvVg9i9iO1YjkVmunjfdpl4veaTTvvEw7srLiCC1UuIY8jeGOI8QNEGnPaHjXigx0uGuvpI8DlcIKBhw+NzneJt+SCt8obZrbAcgg3XZ0/wC7Rnnn/nKDJICAgICAgICAgICAgICAgICC3UVDI2l8jmsY0Xc97g1rRzJOgWJmI6y2rS155axvMtMxDpTwuJ2VpmqLEgugiBYLd7y2/ldQTqaR73Ux8F1N43navxn+Il7cE2/wyse2NkvVyk9hk7ercSdLNd7pOu4G62pnpZDn4ZqMMc0xvHnHX7+jalM54gIBQafJHkc9g3Nc4DwBICCw9yDxVc2UEncBqgxEL3PdfhwQdRwqLJBE3lG2/iRc/NB6kBAQEBAQEBAQEBAQEBAQEGqbc7ZMw9oYwNkqpG3Yx3uRt3Z321tcGw42O5V8+eMfSO7rcL4XbWTzWnakePn7o/vRxTaPaGqrHXqJXSWNw33Y2dzWDQeO/vVGb2v1tL1VNPh00cmGu3nPjPxnv+zCrDKEY3dr6Itq31Ub6OocXzQNDonuN3SQ3tZx4lpIF+ThyV7T5JtHLLzHF9HXFaMtI6T3+P3dGVlxhAQalXn6WT77vzQeKQoMNi0m5vM6+AQKOPcBxQdSaLADkglAQEBAQEBAQEBAQEBAQEBB83bZ4m6evq3uP9/IxvcyNxYwejR81y8m9rzL3WimuLTUrHlE/OessC4rTZPvv1QghZYbj0SveMWgDdzmTiT7nVOP8waptPvzw5vFtvytt/d+v8bvoBdB5EQEGoVx+ll/xH/zFB4ZigwNS7NKeQsEGTwtl5Ixzewf5gg6QgICAgICAgICCm6BdAugXQLoF0C6BdB859IeGOpMRqWuBDZZHTxE7nMlcXaeDi5v7qpXptaXp9JqefBX3Rt9GuRvDrgbxrbiR3KK9PFewZ4n2ZFGtiMOu9DOzb4w+vmaW9azJTNcLExkguktyNmgdwJ3EK5p8e3tS83xjVxeYw1nt3+Pk6jmVpxDMgh8gAJO4C5QafVvu97vrOcfC5ug8E8gQYeMdo95QZvAmXnhA+u0/h1P5IN+ugXQLoF0C6BdBKBdAugt5kEZkEZ0DOgZ0EZ0EdYgjrEGv7Y7MU2Jw9VNdkjLmGdgBkhcd/3mmwu3jYbiARrasW7psOa2Kd4cYxXoqxeJ/wBC2OqbfsvimZGbcCWyFpB8L+Kj/DldjWVn3PfgnRZistjVSQUjOOYiom/Cw5T+Jafl4lLHFslI2jr8XQsC6OcOpi18gfVytNwZyOrB7om6H97Mt64KVV83E9RljbfaPd/d26dapnPOuQOtQeDGaqzA0b3HXwH+tkGqVk5QMLpHSNnld7kUUlvtSZDYeW/0QYmMaoNl2XZ9MD9Vjj+n6oNvzoGZBIcgkOQTmQLoJugXQLoLN0EEoKS5BSXIKS9BS6RBbMyC26oQeeSutz9EHnfituDvRBb/AGwOTvRBUMUvwd6ILra8ngfRBcbVFBdbOUGPxJxcb8AEGAla57srRckgDzPFBss7GQ0rox9RzRze5w1P5lBqMcJvuQbFgcgie5z9OwQNLkm45IM5DiDXcx42Qetr0FQcgnMgnMgnMgkOQTdAzIKbIIsgpIQQWoKSxBTkQQY0FBiCCkwjkgpMA5D0QUGAcggpMQ5IIyBBSbILM7xlIBDTwJ3IPEMTjb2X2DvEEHwKC43FmAWblHhYIMdjFdnYC0Fzmn3W6kg79PRBiI6943xS/wANx/RB6Bi/OOX+E/8AogvxYxwDJSf8N/8ARBs+H1B6tt99te65vZB7BKgqEiCsPQVByCQ5BVmQTdBcIQRZAsgjKgjKgZUEFqCksQRkQQY0EGNBT1SCDCgo9mQWpKFrt4ug8FRs1TP96MeIJafkg8/+x9Nw60eErv1QXqbZiCM3bnJ5ueXIPa3CmBBcbQBBcbRhBUKZBWIEEiFBPVoKhGgkMQTkQTlQXrIFkCyCLIFkCyBZBGVAyoGVALUEZUDIgZUEZUDIgZEE5EDKgZUE5UDKgnKgZUDKgZUDKgnKgZUFSAgIFkEIJsgiyBZAsgWQLIFkCyBZAsgWQLIFkCyBZBNkCyBZAQLICAgWQLIJQEBBCAgICAgICAgICAgFAQEBAQEBAQSgICAgICAg/9k=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50" y="1981201"/>
            <a:ext cx="2686050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96929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8" name="Picture 10" descr="https://admissionblog.usc.edu/files/2013/05/Question-Mar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890" y="2034745"/>
            <a:ext cx="990600" cy="123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Code and Data into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42</a:t>
            </a:fld>
            <a:endParaRPr kumimoji="0" lang="en-US" dirty="0"/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006294"/>
            <a:ext cx="2686050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1" y="1371600"/>
            <a:ext cx="2752725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>
            <a:stCxn id="53251" idx="3"/>
          </p:cNvCxnSpPr>
          <p:nvPr/>
        </p:nvCxnSpPr>
        <p:spPr>
          <a:xfrm flipV="1">
            <a:off x="4667250" y="2819401"/>
            <a:ext cx="2647950" cy="89663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3251" idx="3"/>
          </p:cNvCxnSpPr>
          <p:nvPr/>
        </p:nvCxnSpPr>
        <p:spPr>
          <a:xfrm>
            <a:off x="4667250" y="3716032"/>
            <a:ext cx="2647950" cy="55116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utoShape 6" descr="data:image/jpeg;base64,/9j/4AAQSkZJRgABAQAAAQABAAD/2wCEAAkGBw8QEBAQDxIQDw8QEBAUDxAPDxAPDg0QFBEWFxQVFBQYHCggGBolGxYUIjEiJTUsLi8uFx8zODQtNygtLysBCgoKDg0OGxAQGzQmICQsLCw3LzIsLCwsNCwsLCwsLCwsLCwtLCw0MDctLC4sLCwsLCwsLCw0LCwsLCwsLCwsN//AABEIAOEA4QMBEQACEQEDEQH/xAAcAAEAAQUBAQAAAAAAAAAAAAAAAQIDBQYHBAj/xABFEAABAwIDBAcEBwUFCQAAAAABAAIDBBEFEiEGMUFRBxMiYXGBkRQyQqEjUmJykrHBFYKTstEzQ3Oi4RYkRFNjs8Lw8f/EABsBAQACAwEBAAAAAAAAAAAAAAADBAECBQYH/8QANREBAAIBAgQDBgYCAQUBAAAAAAECAwQRBRIhMUFRoSJhcYGR4RMUscHR8AYy8SNCUmKyFf/aAAwDAQACEQMRAD8A7igICAgICAgICAgICAgICAgICAgICAgICAgICAgICAgICAgICAgIIc4DU6AbydwCDWsV29wynJaZxK8fDADL5Zh2QfNQW1GOvi6mDg+syxvFNo9/T07+jAy9LdJ8NPUuH2uqaf5iovzlfJfr/jefxvHr/EJi6WqP44Klv3RE7/yCRrK+MMW/xvP4Xr6/wzWH9IWFzEDr+qceE7HRj8RGX5qWupxz4qWXgusx9eTf4Tv6d/RssE7JGh8bmvYdzmODmnwIU0TE9nMtS1J2tG0riy1EBAQEBAQEBAQEBAQEBAQEBAQEBAQYHavaqnw+PNKc8rv7KFpGeQ8/st5k/PcosuauOOq/oOH5dZbavSI7z4R9/c4vtJtbWV7j1ryyG/ZgjJbEBwzfXPefKy5mTNbJ3e10fDsGlj2I6+c9/t8mBUS8ICMiD2YZilRSuz08skLuOR1mu+83c7zW1b2rO8SgzafFnry5KxLpey3Si1xbFiDQwmwFRGOwT/1GfD4jTuCvYtXv0v8AV5rXf4/NYm+nnf8A9Z7/ACn9p+sulRSNe0OaQ5rgC1zSC1wO4gjeFdid3mZiaztPdWjAgICAgICAgICAgICAgICAgICDA7YbSxYdAZHWdK64givrI/v5NGlz/UKLLljHXdf4foL6zJyx0rHefL7+X8OB4niMtTK+edxfI83JO4DgAOAHALk2tNp3l77DhphpGOkbRDyrVKICAgICAg27YTbSSgeIpS59G49pu90BJ1fH3c28fHfYwZ5xztPZx+KcLrq689Ol49fdP7T+zuVPOyRjXxuD2PaHMc03a5pFwQV1IneN4eHtS1LTW0bTC4stRAQEBAQEBAQEBAQEBAQEBB4MbxWKkgfPKeywaAe89x91re8laZLxSvNKxpNLk1OWMWPvPpHjMvn/AGmxuWtqHTSnuY0HsxtG5re4fM3PFci95vPNL6FptLj0uOMWPtHj5z5sStU4sMiCzPVMZ7xseW8reuO1uytm1eHD/vLz/tWL7XopPy91T/8AWwe/6PTT1LJNGG55cfRaWx2r3haxazDl6Vt+y6o1pKAg6R0S7UGN/sEx+jkJNMSfck3uZ4O1I7781d0uXaeSXm+PaDnr+Zp3jv8ADz+X6fB1xdB5EQEBAQEBAQEBAQEBAQEBAQcY6UdoDPUmBh+hpSW6HR8+558vd8nc1y9Vk5r8sdo/V7rgWjjBp/xbR7V//nw+vf6NBVd1xAQemkwPEKvs0VNLNzkADIm93WPIbfuurODDNus9nG4nxKuD/p1n2v0VzdFeO2zeyhxO8Cppi4f59fJXeSYeZnVUmd5lrGL4FWUjstVTzQEmwMkbmsefsu3O8isTGySt627S8cbTf8u5apYZ6inc4WfqeDuJ7nc/FVsuKJ6w7Wi11q+xknp+j0qq7ggqikc1zXNJa5pDmuGha4G4I807dmLRFomJ7S+jtlsXFZSQVA3vZ2wPhkacrx4ZgfKy7GK/PWJfOdbpp0+e2Lynp8PD0ZVSKogICAgICAgICAgICAgIMftBiPstLPUaXiic5oO5z7dgebrDzWmS3LWbLGkwfj56YvOYj5ePo+Y8QxYB5Bu83Je6+uYm537zzXMphm0by9xqeJUxX/DrG8R6e6EQ1kbtzhfkdD81i2K0N8Wvw5PHb4r6iXInfs9uDYa+qqIaaP3pnht9+Ru9zrdzQT5Lelee0VQ6rURgw2yz4R/x6vpHD6KOCKOGIZY4mNawcgBbU8T3rsRERG0PnOTJbJeb27z1ehZaLNXSxzMdHKxksbxZ7JGh7HDkWnQoROziXSP0bNo71dED7KT9NDcuNKSdHNO8x8NdW9492C9dusOppM8X9i3dowswKKXRrCqCTNfuKp5Y2s9Bosk2x7T4LijWxB1voUryYqqnP93IyRvhI0tIHmweqv6O3SYeT/yPFtkpk84mPp/y6WrrzYgICAgICAgICAgICAgIMFtpgUlfRyUscwp3PLDnLOsFmuDrWuLaga8FpekWjaVjTai2DJ+JXv19ejgmPdF+LUlz1PtUY+OlJlP8Owf8io5pMLtNVjt7mmSMLSWuBa5ps5rgQ5p5EHctViJiey5DVPZ7riByOo9CtJpFu8JcefJj/wBZ2dx6GtmKhl8Qq2CPPHlpmEESFriCZSD7oIFhzBJ3WvvhwRWeZW4jxO+fHGGfPfd1ZWXGEBBbnhbIxzHgOY9pa9pFw5rhYgjkQjMTMTvD5d2qw11JWVFKSSIZXBpJ1MZ7UZPflLVSv0nZ6fBb8SkX820bE9HlVWME0p9mp32LHOaXSyt5sZpofrHyBWsYJydZ6Q2txXHpN61jmt6fOf2dFpOjTC2Cz2zTHi58zmk+TMoU8aXHDnZOO6u07xMR8I/ndbr+jHDZB9EZoHcC2TrG+Yfe/kQsW0mOe3Rti4/qqz7W1vlt+mzzbBbLVWHYhM15EtPLTOyTMBDXPbKyzXN+F1i429CbFa4MNsd537bJeJ8Qw6zS1mvS0W7e6Yn6ujK28+ICAgICAgICAgICAgICAgIMXjWztFWjLV08U+lg57B1jR9l47TfIrExEtq3tXtLVcO6JcLgqm1LRK9rNWU8rxJA1+ljqMxA5OJ1WvJG6W2pvNdm/LdAICAgIOU4ns5HWbQVL5Wh0FOymdM0i4llMTerY7mLAE9zbcVXmnNkl141E4dFWI7zM7fDfq6F1ysOQjrkDrkFTZ7IMhDIHAEf+lBWgICAgICAgICAgICAgICAgICAgICAgolkaxrnOIa1oJc4mwa0C5JPKyMxEzO0NB2axBs7airH/FVUr230PVstHGD+6wepUWKeaJt5yu6/HOK9cU/9tY+s9Z9ZZn2lSqKPaUD2hBUKhBlMGmzZxysfz/0QZNAQEBAQEBAQEBAQEBAQEBAQEBAQEFueZkbXPkc1jGglznENa0DeSTuCxMxHWW1a2tMVrG8y410hbf8AteampCRTX+kk1Dqm3ADgzu48dNDQz6jm9mvZ63hnCYwbZc3W3hHhH39IXdgq69KWX1jkeD4O7QPzPop9LO9NvJyuPY5rqef/AMoj06Nk9pVlxT2lBIqEFYqEGf2YuRI7h2QPHUn8wgzqAgICAgICAgICAgICAgICAgICAgxO0W0NNQR9ZUPtcHJG2xllI4Nb6a7hdR5MlaRvK1pNHl1V+XHHxnwj4/3dxDa/bSpxFxa49VTA9iBp0PJzz8R+Q4Bc/Lmtkn3PYaLh+LSR7PW3n/HlHr5taUK+y2zeKezzXd/ZyANf3a9l3lr5EqfBk5Lde0ubxTR/mcPs/wC1esfvH98W+e08ium8RPR6MPq4cxE2Y3tlyuy+KDLyYW2RuamkufqSG3o4D80FwYDLlv1jQ7kWm3qCg2fBqdscLWAgkavPN53/ANPJB7kBAQEBAQEBAQEBAQEBAQEBAQEGsba7Xx4ewNaBLVSD6KK+jRuzycm7+82sOJEGbNGOPe6nDeGX1lt56UjvP7R7/wBHCsZxWaqldLM8yPdvcePIAfC0cAFzrWm07y9jjxY8NIx442iP7u8Cw3FgFkZnBMVma5kIa6YOIaxjAXS3O4MHHwVjDntX2e8ONxLhuLLE5Ynlt4z4T8f5/Vt1Zh08bi2RhY4WuCRpcX3g2Pkui8g9GGV0sYOt8tuOpHFBsuGY4H2BKDZsLaCXvudQ0W+Eb9fH+iDIoCAgICAgICAgICAgICAgICAgxO0+NsoaaSofqRpGy9utlPut/U9wKjy5IpXmWtFpbarNGOPnPlHjP98Xz3jGIyTySSyuL5ZXEvcfyHIAWAHJcqZm07y9/XHTDjjHSNohjUaiAgyOA4HU10ohpmZ3aZnHSOJv1nu4D5ngCt6Y7XnaFbU6vHp682Sfl4y7lsZsTT4c3MPpqpws+dw3Di2MfC35njwA6OPDWnxeQ1vEMmqnr0r5JrnMkkc42N9B4AWClUGNqMChk1acjjy3HyQRhuAmF93NBb9YEkX7wdyDYpZjCGvbuBAcOBaUGWhlD2hzdQUFaAgICAgICAgICAgICAgICAg450v4wZKplK09inYHPHOWQX18GZfxFc/V33ty+T1/ANPyYZyz3tPpH3/RzmZ1yq0Ozeeq2stS6DN7JbNzYjUCGPssaA6aUi7YWX+bjwHHXgCRJixTedlLW6yulx80957R/fB9AYDglPQwtgpmZWDVzjrJK7i57uJ/+Cw0XSrWKxtDxmfPkz358k7y98wJa62/KbeNlshc6diFjvQXI8S70HoZjLhuKCv9tXBDzcEWQZPA8Qy6HVp393eg2UFBKAgICAgICAgICAgICAgIBQfNGOV/tFTUT3v1s0jm/cLjkHk2w8lx7zzWmX0TTY/wsNMflER8/H1YklGZlCG5dGH0D0X4Q2mw6E2+kqR18h4nOOwPAMy6c7810sFeWkPF8Uzzl1NvKOn0+7bVM54g57jWEsE8osdX3FiR73at80GOfgjt4Jb4k39EFDMKdfVzvVBmKGiiY0gtzZhZxdqSOXcgyUVVCwWDWi3IBBsOFSF0TXHjmt4ZjZB60BAQEBAQEBAQEBAQEBAQY/aKp6mjqpRvjp5nDxbGSPmtbztWZT6anPmpXzmI9XzMTYa6WHkuQ+g2tEdZWgVlFExPYRlVDEXuaxvvPc1rfFxsPzWYjedmtrRWJtPg+qKeIMY1jdGsa1re4AWC68Pn0zvO8riMCDUsWnAme/gTa/gAP0+aDxmVBadI0IIdU30ZqePIeJQZjCtnoZWMlkdI4m92BwbHcOI4C/Dmg2VjA0BrQAAAABoABuAQVICAgICAgICAgICAgICAgxu0mGuqqSenY8RumjLA9zS4NvvuARwutb15qzCbT5vwctcm2+07uIYv0O4vclklLUNHutbI+J34XNsPVRVwxXsvZeI2zT7f2atXbA4zT6voqjT/AJIbUf8AaLkmksV1FfCWGkbVRvEb2yskcQGxvjcHuJNgA0i5N1pOOs+C3TW5Yjpd03YDo7xOSaCpq2tpIY5YpMkrT7TKGODsvVg9i9iO1YjkVmunjfdpl4veaTTvvEw7srLiCC1UuIY8jeGOI8QNEGnPaHjXigx0uGuvpI8DlcIKBhw+NzneJt+SCt8obZrbAcgg3XZ0/wC7Rnnn/nKDJICAgICAgICAgICAgICAgICC3UVDI2l8jmsY0Xc97g1rRzJOgWJmI6y2rS155axvMtMxDpTwuJ2VpmqLEgugiBYLd7y2/ldQTqaR73Ux8F1N43navxn+Il7cE2/wyse2NkvVyk9hk7ercSdLNd7pOu4G62pnpZDn4ZqMMc0xvHnHX7+jalM54gIBQafJHkc9g3Nc4DwBICCw9yDxVc2UEncBqgxEL3PdfhwQdRwqLJBE3lG2/iRc/NB6kBAQEBAQEBAQEBAQEBAQEGqbc7ZMw9oYwNkqpG3Yx3uRt3Z321tcGw42O5V8+eMfSO7rcL4XbWTzWnakePn7o/vRxTaPaGqrHXqJXSWNw33Y2dzWDQeO/vVGb2v1tL1VNPh00cmGu3nPjPxnv+zCrDKEY3dr6Itq31Ub6OocXzQNDonuN3SQ3tZx4lpIF+ThyV7T5JtHLLzHF9HXFaMtI6T3+P3dGVlxhAQalXn6WT77vzQeKQoMNi0m5vM6+AQKOPcBxQdSaLADkglAQEBAQEBAQEBAQEBAQEBB83bZ4m6evq3uP9/IxvcyNxYwejR81y8m9rzL3WimuLTUrHlE/OessC4rTZPvv1QghZYbj0SveMWgDdzmTiT7nVOP8waptPvzw5vFtvytt/d+v8bvoBdB5EQEGoVx+ll/xH/zFB4ZigwNS7NKeQsEGTwtl5Ixzewf5gg6QgICAgICAgICCm6BdAugXQLoF0C6BdB859IeGOpMRqWuBDZZHTxE7nMlcXaeDi5v7qpXptaXp9JqefBX3Rt9GuRvDrgbxrbiR3KK9PFewZ4n2ZFGtiMOu9DOzb4w+vmaW9azJTNcLExkguktyNmgdwJ3EK5p8e3tS83xjVxeYw1nt3+Pk6jmVpxDMgh8gAJO4C5QafVvu97vrOcfC5ug8E8gQYeMdo95QZvAmXnhA+u0/h1P5IN+ugXQLoF0C6BdBKBdAugt5kEZkEZ0DOgZ0EZ0EdYgjrEGv7Y7MU2Jw9VNdkjLmGdgBkhcd/3mmwu3jYbiARrasW7psOa2Kd4cYxXoqxeJ/wBC2OqbfsvimZGbcCWyFpB8L+Kj/DldjWVn3PfgnRZistjVSQUjOOYiom/Cw5T+Jafl4lLHFslI2jr8XQsC6OcOpi18gfVytNwZyOrB7om6H97Mt64KVV83E9RljbfaPd/d26dapnPOuQOtQeDGaqzA0b3HXwH+tkGqVk5QMLpHSNnld7kUUlvtSZDYeW/0QYmMaoNl2XZ9MD9Vjj+n6oNvzoGZBIcgkOQTmQLoJugXQLoLN0EEoKS5BSXIKS9BS6RBbMyC26oQeeSutz9EHnfituDvRBb/AGwOTvRBUMUvwd6ILra8ngfRBcbVFBdbOUGPxJxcb8AEGAla57srRckgDzPFBss7GQ0rox9RzRze5w1P5lBqMcJvuQbFgcgie5z9OwQNLkm45IM5DiDXcx42Qetr0FQcgnMgnMgnMgkOQTdAzIKbIIsgpIQQWoKSxBTkQQY0FBiCCkwjkgpMA5D0QUGAcggpMQ5IIyBBSbILM7xlIBDTwJ3IPEMTjb2X2DvEEHwKC43FmAWblHhYIMdjFdnYC0Fzmn3W6kg79PRBiI6943xS/wANx/RB6Bi/OOX+E/8AogvxYxwDJSf8N/8ARBs+H1B6tt99te65vZB7BKgqEiCsPQVByCQ5BVmQTdBcIQRZAsgjKgjKgZUEFqCksQRkQQY0EGNBT1SCDCgo9mQWpKFrt4ug8FRs1TP96MeIJafkg8/+x9Nw60eErv1QXqbZiCM3bnJ5ueXIPa3CmBBcbQBBcbRhBUKZBWIEEiFBPVoKhGgkMQTkQTlQXrIFkCyCLIFkCyBZBGVAyoGVALUEZUDIgZUEZUDIgZEE5EDKgZUE5UDKgnKgZUDKgZUDKgnKgZUFSAgIFkEIJsgiyBZAsgWQLIFkCyBZAsgWQLIFkCyBZBNkCyBZAQLICAgWQLIJQEBBCAgICAgICAgICAgFAQEBAQEBAQSgICAgICAg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data:image/jpeg;base64,/9j/4AAQSkZJRgABAQAAAQABAAD/2wCEAAkGBw8QEBAQDxIQDw8QEBAUDxAPDxAPDg0QFBEWFxQVFBQYHCggGBolGxYUIjEiJTUsLi8uFx8zODQtNygtLysBCgoKDg0OGxAQGzQmICQsLCw3LzIsLCwsNCwsLCwsLCwsLCwtLCw0MDctLC4sLCwsLCwsLCw0LCwsLCwsLCwsN//AABEIAOEA4QMBEQACEQEDEQH/xAAcAAEAAQUBAQAAAAAAAAAAAAAAAQIDBQYHBAj/xABFEAABAwIDBAcEBwUFCQAAAAABAAIDBBEFEiEGMUFRBxMiYXGBkRQyQqEjUmJykrHBFYKTstEzQ3Oi4RYkRFNjs8Lw8f/EABsBAQACAwEBAAAAAAAAAAAAAAADBAECBQYH/8QANREBAAIBAgQDBgYCAQUBAAAAAAECAwQRBRIhMUFRoSJhcYGR4RMUscHR8AYy8SNCUmKyFf/aAAwDAQACEQMRAD8A7igICAgICAgICAgICAgICAgICAgICAgICAgICAgICAgICAgICAgIIc4DU6AbydwCDWsV29wynJaZxK8fDADL5Zh2QfNQW1GOvi6mDg+syxvFNo9/T07+jAy9LdJ8NPUuH2uqaf5iovzlfJfr/jefxvHr/EJi6WqP44Klv3RE7/yCRrK+MMW/xvP4Xr6/wzWH9IWFzEDr+qceE7HRj8RGX5qWupxz4qWXgusx9eTf4Tv6d/RssE7JGh8bmvYdzmODmnwIU0TE9nMtS1J2tG0riy1EBAQEBAQEBAQEBAQEBAQEBAQEBAQYHavaqnw+PNKc8rv7KFpGeQ8/st5k/PcosuauOOq/oOH5dZbavSI7z4R9/c4vtJtbWV7j1ryyG/ZgjJbEBwzfXPefKy5mTNbJ3e10fDsGlj2I6+c9/t8mBUS8ICMiD2YZilRSuz08skLuOR1mu+83c7zW1b2rO8SgzafFnry5KxLpey3Si1xbFiDQwmwFRGOwT/1GfD4jTuCvYtXv0v8AV5rXf4/NYm+nnf8A9Z7/ACn9p+sulRSNe0OaQ5rgC1zSC1wO4gjeFdid3mZiaztPdWjAgICAgICAgICAgICAgICAgICDA7YbSxYdAZHWdK64givrI/v5NGlz/UKLLljHXdf4foL6zJyx0rHefL7+X8OB4niMtTK+edxfI83JO4DgAOAHALk2tNp3l77DhphpGOkbRDyrVKICAgICAg27YTbSSgeIpS59G49pu90BJ1fH3c28fHfYwZ5xztPZx+KcLrq689Ol49fdP7T+zuVPOyRjXxuD2PaHMc03a5pFwQV1IneN4eHtS1LTW0bTC4stRAQEBAQEBAQEBAQEBAQEBB4MbxWKkgfPKeywaAe89x91re8laZLxSvNKxpNLk1OWMWPvPpHjMvn/AGmxuWtqHTSnuY0HsxtG5re4fM3PFci95vPNL6FptLj0uOMWPtHj5z5sStU4sMiCzPVMZ7xseW8reuO1uytm1eHD/vLz/tWL7XopPy91T/8AWwe/6PTT1LJNGG55cfRaWx2r3haxazDl6Vt+y6o1pKAg6R0S7UGN/sEx+jkJNMSfck3uZ4O1I7781d0uXaeSXm+PaDnr+Zp3jv8ADz+X6fB1xdB5EQEBAQEBAQEBAQEBAQEBAQcY6UdoDPUmBh+hpSW6HR8+558vd8nc1y9Vk5r8sdo/V7rgWjjBp/xbR7V//nw+vf6NBVd1xAQemkwPEKvs0VNLNzkADIm93WPIbfuurODDNus9nG4nxKuD/p1n2v0VzdFeO2zeyhxO8Cppi4f59fJXeSYeZnVUmd5lrGL4FWUjstVTzQEmwMkbmsefsu3O8isTGySt627S8cbTf8u5apYZ6inc4WfqeDuJ7nc/FVsuKJ6w7Wi11q+xknp+j0qq7ggqikc1zXNJa5pDmuGha4G4I807dmLRFomJ7S+jtlsXFZSQVA3vZ2wPhkacrx4ZgfKy7GK/PWJfOdbpp0+e2Lynp8PD0ZVSKogICAgICAgICAgICAgIMftBiPstLPUaXiic5oO5z7dgebrDzWmS3LWbLGkwfj56YvOYj5ePo+Y8QxYB5Bu83Je6+uYm537zzXMphm0by9xqeJUxX/DrG8R6e6EQ1kbtzhfkdD81i2K0N8Wvw5PHb4r6iXInfs9uDYa+qqIaaP3pnht9+Ru9zrdzQT5Lelee0VQ6rURgw2yz4R/x6vpHD6KOCKOGIZY4mNawcgBbU8T3rsRERG0PnOTJbJeb27z1ehZaLNXSxzMdHKxksbxZ7JGh7HDkWnQoROziXSP0bNo71dED7KT9NDcuNKSdHNO8x8NdW9492C9dusOppM8X9i3dowswKKXRrCqCTNfuKp5Y2s9Bosk2x7T4LijWxB1voUryYqqnP93IyRvhI0tIHmweqv6O3SYeT/yPFtkpk84mPp/y6WrrzYgICAgICAgICAgICAgIMFtpgUlfRyUscwp3PLDnLOsFmuDrWuLaga8FpekWjaVjTai2DJ+JXv19ejgmPdF+LUlz1PtUY+OlJlP8Owf8io5pMLtNVjt7mmSMLSWuBa5ps5rgQ5p5EHctViJiey5DVPZ7riByOo9CtJpFu8JcefJj/wBZ2dx6GtmKhl8Qq2CPPHlpmEESFriCZSD7oIFhzBJ3WvvhwRWeZW4jxO+fHGGfPfd1ZWXGEBBbnhbIxzHgOY9pa9pFw5rhYgjkQjMTMTvD5d2qw11JWVFKSSIZXBpJ1MZ7UZPflLVSv0nZ6fBb8SkX820bE9HlVWME0p9mp32LHOaXSyt5sZpofrHyBWsYJydZ6Q2txXHpN61jmt6fOf2dFpOjTC2Cz2zTHi58zmk+TMoU8aXHDnZOO6u07xMR8I/ndbr+jHDZB9EZoHcC2TrG+Yfe/kQsW0mOe3Rti4/qqz7W1vlt+mzzbBbLVWHYhM15EtPLTOyTMBDXPbKyzXN+F1i429CbFa4MNsd537bJeJ8Qw6zS1mvS0W7e6Yn6ujK28+ICAgICAgICAgICAgICAgIMXjWztFWjLV08U+lg57B1jR9l47TfIrExEtq3tXtLVcO6JcLgqm1LRK9rNWU8rxJA1+ljqMxA5OJ1WvJG6W2pvNdm/LdAICAgIOU4ns5HWbQVL5Wh0FOymdM0i4llMTerY7mLAE9zbcVXmnNkl141E4dFWI7zM7fDfq6F1ysOQjrkDrkFTZ7IMhDIHAEf+lBWgICAgICAgICAgICAgICAgICAgICAgolkaxrnOIa1oJc4mwa0C5JPKyMxEzO0NB2axBs7airH/FVUr230PVstHGD+6wepUWKeaJt5yu6/HOK9cU/9tY+s9Z9ZZn2lSqKPaUD2hBUKhBlMGmzZxysfz/0QZNAQEBAQEBAQEBAQEBAQEBAQEBAQEFueZkbXPkc1jGglznENa0DeSTuCxMxHWW1a2tMVrG8y410hbf8AteampCRTX+kk1Dqm3ADgzu48dNDQz6jm9mvZ63hnCYwbZc3W3hHhH39IXdgq69KWX1jkeD4O7QPzPop9LO9NvJyuPY5rqef/AMoj06Nk9pVlxT2lBIqEFYqEGf2YuRI7h2QPHUn8wgzqAgICAgICAgICAgICAgICAgICAgxO0W0NNQR9ZUPtcHJG2xllI4Nb6a7hdR5MlaRvK1pNHl1V+XHHxnwj4/3dxDa/bSpxFxa49VTA9iBp0PJzz8R+Q4Bc/Lmtkn3PYaLh+LSR7PW3n/HlHr5taUK+y2zeKezzXd/ZyANf3a9l3lr5EqfBk5Lde0ubxTR/mcPs/wC1esfvH98W+e08ium8RPR6MPq4cxE2Y3tlyuy+KDLyYW2RuamkufqSG3o4D80FwYDLlv1jQ7kWm3qCg2fBqdscLWAgkavPN53/ANPJB7kBAQEBAQEBAQEBAQEBAQEBAQEGsba7Xx4ewNaBLVSD6KK+jRuzycm7+82sOJEGbNGOPe6nDeGX1lt56UjvP7R7/wBHCsZxWaqldLM8yPdvcePIAfC0cAFzrWm07y9jjxY8NIx442iP7u8Cw3FgFkZnBMVma5kIa6YOIaxjAXS3O4MHHwVjDntX2e8ONxLhuLLE5Ynlt4z4T8f5/Vt1Zh08bi2RhY4WuCRpcX3g2Pkui8g9GGV0sYOt8tuOpHFBsuGY4H2BKDZsLaCXvudQ0W+Eb9fH+iDIoCAgICAgICAgICAgICAgICAgxO0+NsoaaSofqRpGy9utlPut/U9wKjy5IpXmWtFpbarNGOPnPlHjP98Xz3jGIyTySSyuL5ZXEvcfyHIAWAHJcqZm07y9/XHTDjjHSNohjUaiAgyOA4HU10ohpmZ3aZnHSOJv1nu4D5ngCt6Y7XnaFbU6vHp682Sfl4y7lsZsTT4c3MPpqpws+dw3Di2MfC35njwA6OPDWnxeQ1vEMmqnr0r5JrnMkkc42N9B4AWClUGNqMChk1acjjy3HyQRhuAmF93NBb9YEkX7wdyDYpZjCGvbuBAcOBaUGWhlD2hzdQUFaAgICAgICAgICAgICAgICAg450v4wZKplK09inYHPHOWQX18GZfxFc/V33ty+T1/ANPyYZyz3tPpH3/RzmZ1yq0Ozeeq2stS6DN7JbNzYjUCGPssaA6aUi7YWX+bjwHHXgCRJixTedlLW6yulx80957R/fB9AYDglPQwtgpmZWDVzjrJK7i57uJ/+Cw0XSrWKxtDxmfPkz358k7y98wJa62/KbeNlshc6diFjvQXI8S70HoZjLhuKCv9tXBDzcEWQZPA8Qy6HVp393eg2UFBKAgICAgICAgICAgICAgIBQfNGOV/tFTUT3v1s0jm/cLjkHk2w8lx7zzWmX0TTY/wsNMflER8/H1YklGZlCG5dGH0D0X4Q2mw6E2+kqR18h4nOOwPAMy6c7810sFeWkPF8Uzzl1NvKOn0+7bVM54g57jWEsE8osdX3FiR73at80GOfgjt4Jb4k39EFDMKdfVzvVBmKGiiY0gtzZhZxdqSOXcgyUVVCwWDWi3IBBsOFSF0TXHjmt4ZjZB60BAQEBAQEBAQEBAQEBAQY/aKp6mjqpRvjp5nDxbGSPmtbztWZT6anPmpXzmI9XzMTYa6WHkuQ+g2tEdZWgVlFExPYRlVDEXuaxvvPc1rfFxsPzWYjedmtrRWJtPg+qKeIMY1jdGsa1re4AWC68Pn0zvO8riMCDUsWnAme/gTa/gAP0+aDxmVBadI0IIdU30ZqePIeJQZjCtnoZWMlkdI4m92BwbHcOI4C/Dmg2VjA0BrQAAAABoABuAQVICAgICAgICAgICAgICAgxu0mGuqqSenY8RumjLA9zS4NvvuARwutb15qzCbT5vwctcm2+07uIYv0O4vclklLUNHutbI+J34XNsPVRVwxXsvZeI2zT7f2atXbA4zT6voqjT/AJIbUf8AaLkmksV1FfCWGkbVRvEb2yskcQGxvjcHuJNgA0i5N1pOOs+C3TW5Yjpd03YDo7xOSaCpq2tpIY5YpMkrT7TKGODsvVg9i9iO1YjkVmunjfdpl4veaTTvvEw7srLiCC1UuIY8jeGOI8QNEGnPaHjXigx0uGuvpI8DlcIKBhw+NzneJt+SCt8obZrbAcgg3XZ0/wC7Rnnn/nKDJICAgICAgICAgICAgICAgICC3UVDI2l8jmsY0Xc97g1rRzJOgWJmI6y2rS155axvMtMxDpTwuJ2VpmqLEgugiBYLd7y2/ldQTqaR73Ux8F1N43navxn+Il7cE2/wyse2NkvVyk9hk7ercSdLNd7pOu4G62pnpZDn4ZqMMc0xvHnHX7+jalM54gIBQafJHkc9g3Nc4DwBICCw9yDxVc2UEncBqgxEL3PdfhwQdRwqLJBE3lG2/iRc/NB6kBAQEBAQEBAQEBAQEBAQEGqbc7ZMw9oYwNkqpG3Yx3uRt3Z321tcGw42O5V8+eMfSO7rcL4XbWTzWnakePn7o/vRxTaPaGqrHXqJXSWNw33Y2dzWDQeO/vVGb2v1tL1VNPh00cmGu3nPjPxnv+zCrDKEY3dr6Itq31Ub6OocXzQNDonuN3SQ3tZx4lpIF+ThyV7T5JtHLLzHF9HXFaMtI6T3+P3dGVlxhAQalXn6WT77vzQeKQoMNi0m5vM6+AQKOPcBxQdSaLADkglAQEBAQEBAQEBAQEBAQEBB83bZ4m6evq3uP9/IxvcyNxYwejR81y8m9rzL3WimuLTUrHlE/OessC4rTZPvv1QghZYbj0SveMWgDdzmTiT7nVOP8waptPvzw5vFtvytt/d+v8bvoBdB5EQEGoVx+ll/xH/zFB4ZigwNS7NKeQsEGTwtl5Ixzewf5gg6QgICAgICAgICCm6BdAugXQLoF0C6BdB859IeGOpMRqWuBDZZHTxE7nMlcXaeDi5v7qpXptaXp9JqefBX3Rt9GuRvDrgbxrbiR3KK9PFewZ4n2ZFGtiMOu9DOzb4w+vmaW9azJTNcLExkguktyNmgdwJ3EK5p8e3tS83xjVxeYw1nt3+Pk6jmVpxDMgh8gAJO4C5QafVvu97vrOcfC5ug8E8gQYeMdo95QZvAmXnhA+u0/h1P5IN+ugXQLoF0C6BdBKBdAugt5kEZkEZ0DOgZ0EZ0EdYgjrEGv7Y7MU2Jw9VNdkjLmGdgBkhcd/3mmwu3jYbiARrasW7psOa2Kd4cYxXoqxeJ/wBC2OqbfsvimZGbcCWyFpB8L+Kj/DldjWVn3PfgnRZistjVSQUjOOYiom/Cw5T+Jafl4lLHFslI2jr8XQsC6OcOpi18gfVytNwZyOrB7om6H97Mt64KVV83E9RljbfaPd/d26dapnPOuQOtQeDGaqzA0b3HXwH+tkGqVk5QMLpHSNnld7kUUlvtSZDYeW/0QYmMaoNl2XZ9MD9Vjj+n6oNvzoGZBIcgkOQTmQLoJugXQLoLN0EEoKS5BSXIKS9BS6RBbMyC26oQeeSutz9EHnfituDvRBb/AGwOTvRBUMUvwd6ILra8ngfRBcbVFBdbOUGPxJxcb8AEGAla57srRckgDzPFBss7GQ0rox9RzRze5w1P5lBqMcJvuQbFgcgie5z9OwQNLkm45IM5DiDXcx42Qetr0FQcgnMgnMgnMgkOQTdAzIKbIIsgpIQQWoKSxBTkQQY0FBiCCkwjkgpMA5D0QUGAcggpMQ5IIyBBSbILM7xlIBDTwJ3IPEMTjb2X2DvEEHwKC43FmAWblHhYIMdjFdnYC0Fzmn3W6kg79PRBiI6943xS/wANx/RB6Bi/OOX+E/8AogvxYxwDJSf8N/8ARBs+H1B6tt99te65vZB7BKgqEiCsPQVByCQ5BVmQTdBcIQRZAsgjKgjKgZUEFqCksQRkQQY0EGNBT1SCDCgo9mQWpKFrt4ug8FRs1TP96MeIJafkg8/+x9Nw60eErv1QXqbZiCM3bnJ5ueXIPa3CmBBcbQBBcbRhBUKZBWIEEiFBPVoKhGgkMQTkQTlQXrIFkCyCLIFkCyBZBGVAyoGVALUEZUDIgZUEZUDIgZEE5EDKgZUE5UDKgnKgZUDKgZUDKgnKgZUFSAgIFkEIJsgiyBZAsgWQLIFkCyBZAsgWQLIFkCyBZBNkCyBZAQLICAgWQLIJQEBBCAgICAgICAgICAgFAQEBAQEBAQSgICAgICAg/9k=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999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Code and Data into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43</a:t>
            </a:fld>
            <a:endParaRPr kumimoji="0" lang="en-US" dirty="0"/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1828801"/>
            <a:ext cx="2686050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219200"/>
            <a:ext cx="912495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64950D-58CC-45A5-B31A-18E8E5E2F5A6}"/>
              </a:ext>
            </a:extLst>
          </p:cNvPr>
          <p:cNvSpPr txBox="1"/>
          <p:nvPr/>
        </p:nvSpPr>
        <p:spPr>
          <a:xfrm>
            <a:off x="7620000" y="4572000"/>
            <a:ext cx="25146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rgbClr val="C00000"/>
                </a:solidFill>
              </a:rPr>
              <a:t>Stack is mandatory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rgbClr val="C00000"/>
                </a:solidFill>
              </a:rPr>
              <a:t>Heap is used only if dynamic allocation (e.g. </a:t>
            </a:r>
            <a:r>
              <a:rPr lang="en-US" sz="1300" b="1" i="1" dirty="0">
                <a:solidFill>
                  <a:srgbClr val="C00000"/>
                </a:solidFill>
              </a:rPr>
              <a:t>malloc</a:t>
            </a:r>
            <a:r>
              <a:rPr lang="en-US" sz="1300" b="1" dirty="0">
                <a:solidFill>
                  <a:srgbClr val="C00000"/>
                </a:solidFill>
              </a:rPr>
              <a:t>, </a:t>
            </a:r>
            <a:r>
              <a:rPr lang="en-US" sz="1300" b="1" i="1" dirty="0">
                <a:solidFill>
                  <a:srgbClr val="C00000"/>
                </a:solidFill>
              </a:rPr>
              <a:t>calloc</a:t>
            </a:r>
            <a:r>
              <a:rPr lang="en-US" sz="1300" b="1" dirty="0">
                <a:solidFill>
                  <a:srgbClr val="C00000"/>
                </a:solidFill>
              </a:rPr>
              <a:t>) is used. </a:t>
            </a:r>
          </a:p>
        </p:txBody>
      </p:sp>
    </p:spTree>
    <p:extLst>
      <p:ext uri="{BB962C8B-B14F-4D97-AF65-F5344CB8AC3E}">
        <p14:creationId xmlns:p14="http://schemas.microsoft.com/office/powerpoint/2010/main" val="20642322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of a Binary Program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44</a:t>
            </a:fld>
            <a:endParaRPr kumimoji="0" 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777" y="1294068"/>
            <a:ext cx="9017561" cy="4954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53586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45</a:t>
            </a:fld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62346"/>
            <a:ext cx="8305800" cy="6795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4114801" y="6488668"/>
            <a:ext cx="1257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from st.com</a:t>
            </a:r>
          </a:p>
        </p:txBody>
      </p:sp>
    </p:spTree>
    <p:extLst>
      <p:ext uri="{BB962C8B-B14F-4D97-AF65-F5344CB8AC3E}">
        <p14:creationId xmlns:p14="http://schemas.microsoft.com/office/powerpoint/2010/main" val="19134828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46</a:t>
            </a:fld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"/>
            <a:ext cx="8866093" cy="6851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4114801" y="6488668"/>
            <a:ext cx="1257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from st.com</a:t>
            </a:r>
          </a:p>
        </p:txBody>
      </p:sp>
    </p:spTree>
    <p:extLst>
      <p:ext uri="{BB962C8B-B14F-4D97-AF65-F5344CB8AC3E}">
        <p14:creationId xmlns:p14="http://schemas.microsoft.com/office/powerpoint/2010/main" val="1205550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47</a:t>
            </a:fld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0"/>
            <a:ext cx="8762999" cy="678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5029201" y="6412468"/>
            <a:ext cx="1257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from st.com</a:t>
            </a:r>
          </a:p>
        </p:txBody>
      </p:sp>
    </p:spTree>
    <p:extLst>
      <p:ext uri="{BB962C8B-B14F-4D97-AF65-F5344CB8AC3E}">
        <p14:creationId xmlns:p14="http://schemas.microsoft.com/office/powerpoint/2010/main" val="2921363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38200" y="6351331"/>
            <a:ext cx="456931" cy="27467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lIns="91427" tIns="45714" rIns="91427" bIns="45714"/>
          <a:lstStyle/>
          <a:p>
            <a:fld id="{EC4A1ABF-A7D6-487E-8C83-4E5B5028A8FD}" type="slidenum">
              <a:rPr lang="fr-FR"/>
              <a:pPr/>
              <a:t>48</a:t>
            </a:fld>
            <a:endParaRPr lang="fr-FR" dirty="0"/>
          </a:p>
        </p:txBody>
      </p:sp>
      <p:sp>
        <p:nvSpPr>
          <p:cNvPr id="8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08192"/>
            <a:ext cx="8075240" cy="762000"/>
          </a:xfrm>
          <a:noFill/>
          <a:ln>
            <a:miter lim="800000"/>
            <a:headEnd/>
            <a:tailEnd/>
          </a:ln>
        </p:spPr>
        <p:txBody>
          <a:bodyPr vert="horz" wrap="square" lIns="91427" tIns="45714" rIns="91427" bIns="45714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dirty="0"/>
              <a:t>STM32L4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1447800"/>
            <a:ext cx="1533525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295400"/>
            <a:ext cx="7034486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393810" y="6304002"/>
            <a:ext cx="1257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from st.com</a:t>
            </a:r>
          </a:p>
        </p:txBody>
      </p:sp>
    </p:spTree>
    <p:extLst>
      <p:ext uri="{BB962C8B-B14F-4D97-AF65-F5344CB8AC3E}">
        <p14:creationId xmlns:p14="http://schemas.microsoft.com/office/powerpoint/2010/main" val="2122432230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Memory </a:t>
            </a:r>
            <a:br>
              <a:rPr lang="en-US" dirty="0"/>
            </a:br>
            <a:r>
              <a:rPr lang="en-US" dirty="0"/>
              <a:t>Map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49</a:t>
            </a:fld>
            <a:endParaRPr kumimoji="0"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670" y="228600"/>
            <a:ext cx="565069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41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we learn Assembly?</a:t>
            </a:r>
          </a:p>
        </p:txBody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19200"/>
            <a:ext cx="11125200" cy="51054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Assembly isn’t “just another language”. 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Help you understand how does the processor work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Assembly program runs faster than high-level language. 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Performance critical codes may need to be written in assembly.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Use the profiling tools to find the performance bottle and rewrite that code section in assembly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Latency-sensitive applications, such as aircraft controller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Standard C compilers do not use some operations available on ARM processors, such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1800" dirty="0"/>
              <a:t> (Rotate Right) and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RRX</a:t>
            </a:r>
            <a:r>
              <a:rPr lang="en-US" sz="1800" dirty="0"/>
              <a:t> (Rotate Right Extended). 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Hardware/processor specific code, 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Processor booting code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Device drivers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Compiler, assembler, linker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A test-and-set atomic assembly instruction can be used to implement locks and semaphores. 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Cost-sensitive applications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Embedded devices, where the size of code is limited, wash machine controller, automobile controllers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Better understand high-level programming languages</a:t>
            </a:r>
          </a:p>
          <a:p>
            <a:pPr>
              <a:lnSpc>
                <a:spcPct val="90000"/>
              </a:lnSpc>
            </a:pP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5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14128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7"/>
          <p:cNvGrpSpPr/>
          <p:nvPr/>
        </p:nvGrpSpPr>
        <p:grpSpPr>
          <a:xfrm>
            <a:off x="6858000" y="1325136"/>
            <a:ext cx="6319192" cy="4878288"/>
            <a:chOff x="3995936" y="1340768"/>
            <a:chExt cx="5904656" cy="4680520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995936" y="1340768"/>
              <a:ext cx="5904656" cy="4680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perspectiveContrastingRightFacing"/>
              <a:lightRig rig="threePt" dir="t"/>
            </a:scene3d>
          </p:spPr>
        </p:pic>
        <p:grpSp>
          <p:nvGrpSpPr>
            <p:cNvPr id="7" name="Group 33"/>
            <p:cNvGrpSpPr/>
            <p:nvPr/>
          </p:nvGrpSpPr>
          <p:grpSpPr>
            <a:xfrm>
              <a:off x="5441632" y="2178688"/>
              <a:ext cx="3018800" cy="2978504"/>
              <a:chOff x="8567934" y="1916832"/>
              <a:chExt cx="3060850" cy="3142458"/>
            </a:xfrm>
            <a:scene3d>
              <a:camera prst="perspectiveContrastingRightFacing"/>
              <a:lightRig rig="threePt" dir="t"/>
            </a:scene3d>
          </p:grpSpPr>
          <p:sp>
            <p:nvSpPr>
              <p:cNvPr id="8" name="Rounded Rectangle 7"/>
              <p:cNvSpPr/>
              <p:nvPr/>
            </p:nvSpPr>
            <p:spPr>
              <a:xfrm>
                <a:off x="8586192" y="1916832"/>
                <a:ext cx="1440160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ADC</a:t>
                </a: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8567936" y="2636912"/>
                <a:ext cx="1476672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DAC</a:t>
                </a: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8567936" y="3356992"/>
                <a:ext cx="1476672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USART,SPI, I</a:t>
                </a:r>
                <a:r>
                  <a:rPr lang="en-US" sz="1600" baseline="30000" dirty="0"/>
                  <a:t>2</a:t>
                </a:r>
                <a:r>
                  <a:rPr lang="en-US" sz="1600" dirty="0"/>
                  <a:t>C</a:t>
                </a:r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8567934" y="4005064"/>
                <a:ext cx="1476672" cy="105422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LCD Driver</a:t>
                </a:r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10116616" y="1916832"/>
                <a:ext cx="1512168" cy="504056"/>
              </a:xfrm>
              <a:prstGeom prst="round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USB 2.0</a:t>
                </a: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10152112" y="2564904"/>
                <a:ext cx="1476672" cy="648072"/>
              </a:xfrm>
              <a:prstGeom prst="round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Touch sensing</a:t>
                </a: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0152112" y="3284984"/>
                <a:ext cx="1476672" cy="648072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Advanced timers</a:t>
                </a: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10152110" y="4005065"/>
                <a:ext cx="1476672" cy="981667"/>
              </a:xfrm>
              <a:prstGeom prst="round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Motor control</a:t>
                </a: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ARM processor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6</a:t>
            </a:fld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371600"/>
            <a:ext cx="7010400" cy="4785360"/>
          </a:xfrm>
        </p:spPr>
        <p:txBody>
          <a:bodyPr>
            <a:normAutofit/>
          </a:bodyPr>
          <a:lstStyle/>
          <a:p>
            <a:r>
              <a:rPr lang="en-US" sz="2000" dirty="0"/>
              <a:t>ARM:  </a:t>
            </a:r>
            <a:r>
              <a:rPr lang="en-US" sz="2000" dirty="0" err="1">
                <a:solidFill>
                  <a:srgbClr val="C00000"/>
                </a:solidFill>
              </a:rPr>
              <a:t>A</a:t>
            </a:r>
            <a:r>
              <a:rPr lang="en-US" sz="2000" dirty="0" err="1"/>
              <a:t>cron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00000"/>
                </a:solidFill>
              </a:rPr>
              <a:t>R</a:t>
            </a:r>
            <a:r>
              <a:rPr lang="en-US" sz="2000" dirty="0"/>
              <a:t>ISC </a:t>
            </a:r>
            <a:r>
              <a:rPr lang="en-US" sz="2000" dirty="0">
                <a:solidFill>
                  <a:srgbClr val="C00000"/>
                </a:solidFill>
              </a:rPr>
              <a:t>M</a:t>
            </a:r>
            <a:r>
              <a:rPr lang="en-US" sz="2000" dirty="0"/>
              <a:t>achine</a:t>
            </a:r>
          </a:p>
          <a:p>
            <a:endParaRPr lang="en-US" sz="2000" dirty="0"/>
          </a:p>
          <a:p>
            <a:r>
              <a:rPr lang="en-US" sz="2000" dirty="0"/>
              <a:t>In 2010 alone, </a:t>
            </a:r>
            <a:r>
              <a:rPr lang="en-US" sz="2000" b="1" dirty="0">
                <a:solidFill>
                  <a:srgbClr val="FF0000"/>
                </a:solidFill>
              </a:rPr>
              <a:t>6.1 billion </a:t>
            </a:r>
            <a:r>
              <a:rPr lang="en-US" sz="2000" dirty="0"/>
              <a:t>ARM-based processor, representing  </a:t>
            </a:r>
            <a:r>
              <a:rPr lang="en-US" sz="2000" b="1" dirty="0">
                <a:solidFill>
                  <a:srgbClr val="FF0000"/>
                </a:solidFill>
              </a:rPr>
              <a:t>95% </a:t>
            </a:r>
            <a:r>
              <a:rPr lang="en-US" sz="2000" dirty="0"/>
              <a:t>of smartphones, </a:t>
            </a:r>
            <a:r>
              <a:rPr lang="en-US" sz="2000" b="1" dirty="0">
                <a:solidFill>
                  <a:srgbClr val="FF0000"/>
                </a:solidFill>
              </a:rPr>
              <a:t>35%</a:t>
            </a:r>
            <a:r>
              <a:rPr lang="en-US" sz="2000" dirty="0"/>
              <a:t> of digital televisions and set-top boxes and </a:t>
            </a:r>
            <a:r>
              <a:rPr lang="en-US" sz="2000" b="1" dirty="0">
                <a:solidFill>
                  <a:srgbClr val="FF0000"/>
                </a:solidFill>
              </a:rPr>
              <a:t>10%</a:t>
            </a:r>
            <a:r>
              <a:rPr lang="en-US" sz="2000" dirty="0"/>
              <a:t> of mobile computers</a:t>
            </a:r>
          </a:p>
          <a:p>
            <a:endParaRPr lang="en-US" sz="2000" dirty="0"/>
          </a:p>
          <a:p>
            <a:r>
              <a:rPr lang="en-US" sz="2000" dirty="0"/>
              <a:t>As of 2019,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150</a:t>
            </a:r>
            <a:r>
              <a:rPr lang="en-US" sz="2000" dirty="0"/>
              <a:t> billion ARM processors have been produced </a:t>
            </a:r>
          </a:p>
        </p:txBody>
      </p:sp>
    </p:spTree>
    <p:extLst>
      <p:ext uri="{BB962C8B-B14F-4D97-AF65-F5344CB8AC3E}">
        <p14:creationId xmlns:p14="http://schemas.microsoft.com/office/powerpoint/2010/main" val="2794581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000"/>
            <a:ext cx="9753600" cy="56999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iPhone 11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7</a:t>
            </a:fld>
            <a:endParaRPr kumimoji="0" lang="en-US" dirty="0"/>
          </a:p>
        </p:txBody>
      </p:sp>
      <p:sp>
        <p:nvSpPr>
          <p:cNvPr id="6" name="Rectangle 5"/>
          <p:cNvSpPr/>
          <p:nvPr/>
        </p:nvSpPr>
        <p:spPr>
          <a:xfrm>
            <a:off x="7696200" y="4419600"/>
            <a:ext cx="3581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A13 Bionic</a:t>
            </a:r>
            <a:r>
              <a:rPr lang="en-US" sz="2000" dirty="0"/>
              <a:t>: 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64-bit system on chip (SoC)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6 </a:t>
            </a:r>
            <a:r>
              <a:rPr lang="en-US" sz="2000" b="1" dirty="0">
                <a:solidFill>
                  <a:srgbClr val="FF0000"/>
                </a:solidFill>
              </a:rPr>
              <a:t>ARM</a:t>
            </a:r>
            <a:r>
              <a:rPr lang="en-US" sz="2000" b="1" dirty="0"/>
              <a:t>v</a:t>
            </a:r>
            <a:r>
              <a:rPr lang="en-US" sz="2000" dirty="0"/>
              <a:t>8.3-A cores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Introduced on Sept. 10, 2019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10400" y="6273159"/>
            <a:ext cx="944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ifixit.com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324600" y="3810000"/>
            <a:ext cx="1371600" cy="7620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575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d3nevzfk7ii3be.cloudfront.net/igi/up4sDtJjFM3mnPFW.hu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1025176"/>
            <a:ext cx="7595911" cy="569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602" y="0"/>
            <a:ext cx="10972800" cy="990600"/>
          </a:xfrm>
        </p:spPr>
        <p:txBody>
          <a:bodyPr/>
          <a:lstStyle/>
          <a:p>
            <a:r>
              <a:rPr lang="en-US" dirty="0"/>
              <a:t>Amazon Echo (Alexa)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8</a:t>
            </a:fld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8395160" y="1280795"/>
            <a:ext cx="2971800" cy="4937760"/>
          </a:xfrm>
        </p:spPr>
        <p:txBody>
          <a:bodyPr/>
          <a:lstStyle/>
          <a:p>
            <a:r>
              <a:rPr lang="en-US" dirty="0"/>
              <a:t>Texas Instruments DM3725 Digital Media Processor</a:t>
            </a:r>
          </a:p>
          <a:p>
            <a:pPr lvl="1"/>
            <a:r>
              <a:rPr lang="en-US" dirty="0"/>
              <a:t>ARM Cortex-A8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4572000" y="1752600"/>
            <a:ext cx="3633510" cy="19050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561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Kindle HD Fire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9</a:t>
            </a:fld>
            <a:endParaRPr kumimoji="0" lang="en-US" dirty="0"/>
          </a:p>
        </p:txBody>
      </p:sp>
      <p:pic>
        <p:nvPicPr>
          <p:cNvPr id="7170" name="Picture 2" descr="http://guide-images.ifixit.net/igi/RqFxAw5C6whTmBoZ.hu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74" y="1203325"/>
            <a:ext cx="6814771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048001" y="6324600"/>
            <a:ext cx="2147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http://www.ifixit.com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96200" y="2848571"/>
            <a:ext cx="2667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Texas Instruments </a:t>
            </a:r>
            <a:r>
              <a:rPr lang="en-US" sz="2400" b="1" dirty="0">
                <a:solidFill>
                  <a:srgbClr val="FF0000"/>
                </a:solidFill>
              </a:rPr>
              <a:t>OMAP 4460 </a:t>
            </a:r>
            <a:r>
              <a:rPr lang="en-US" sz="2400" dirty="0"/>
              <a:t>dual-core processor</a:t>
            </a:r>
          </a:p>
        </p:txBody>
      </p:sp>
    </p:spTree>
    <p:extLst>
      <p:ext uri="{BB962C8B-B14F-4D97-AF65-F5344CB8AC3E}">
        <p14:creationId xmlns:p14="http://schemas.microsoft.com/office/powerpoint/2010/main" val="41205637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3084</TotalTime>
  <Words>2542</Words>
  <Application>Microsoft Macintosh PowerPoint</Application>
  <PresentationFormat>Widescreen</PresentationFormat>
  <Paragraphs>832</Paragraphs>
  <Slides>49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2" baseType="lpstr">
      <vt:lpstr>Bookman Old Style (Headings)</vt:lpstr>
      <vt:lpstr>Gill Sans MT (Body)</vt:lpstr>
      <vt:lpstr>Arial</vt:lpstr>
      <vt:lpstr>Bookman Old Style</vt:lpstr>
      <vt:lpstr>Calibri</vt:lpstr>
      <vt:lpstr>Cambria</vt:lpstr>
      <vt:lpstr>Consolas</vt:lpstr>
      <vt:lpstr>Gill Sans MT</vt:lpstr>
      <vt:lpstr>Times New Roman</vt:lpstr>
      <vt:lpstr>Wingdings</vt:lpstr>
      <vt:lpstr>Wingdings 3</vt:lpstr>
      <vt:lpstr>Origin</vt:lpstr>
      <vt:lpstr>Visio</vt:lpstr>
      <vt:lpstr>Dr. Yifeng Zhu Electrical and Computer Engineering University of Maine</vt:lpstr>
      <vt:lpstr>Embedded Systems</vt:lpstr>
      <vt:lpstr>Amazon Warehouse</vt:lpstr>
      <vt:lpstr>Assembly Programming</vt:lpstr>
      <vt:lpstr>Why should we learn Assembly?</vt:lpstr>
      <vt:lpstr>Why ARM processor</vt:lpstr>
      <vt:lpstr>iPhone 11</vt:lpstr>
      <vt:lpstr>Amazon Echo (Alexa)</vt:lpstr>
      <vt:lpstr>Kindle HD Fire</vt:lpstr>
      <vt:lpstr>Fitbit Flex Teardown</vt:lpstr>
      <vt:lpstr>Samsung Galaxy Gear</vt:lpstr>
      <vt:lpstr>Pebble Smartwatch</vt:lpstr>
      <vt:lpstr>Oculus VR</vt:lpstr>
      <vt:lpstr>HTC Vive</vt:lpstr>
      <vt:lpstr>Nest Learning Thermostat</vt:lpstr>
      <vt:lpstr>Samsung Gear Fit Fitness Tracker</vt:lpstr>
      <vt:lpstr>Memory</vt:lpstr>
      <vt:lpstr>Computer Architecture</vt:lpstr>
      <vt:lpstr>Computer Architecture</vt:lpstr>
      <vt:lpstr>ARM Cortex-M Series Family</vt:lpstr>
      <vt:lpstr>Levels of Program Code</vt:lpstr>
      <vt:lpstr>See a Program Runs</vt:lpstr>
      <vt:lpstr>Processor Registers</vt:lpstr>
      <vt:lpstr>Program Execution</vt:lpstr>
      <vt:lpstr>Three-state pipeline:  Fetch, Decode, Execution</vt:lpstr>
      <vt:lpstr>Three-state pipeline:  Fetch, Decode, Execution</vt:lpstr>
      <vt:lpstr>Machine codes are stored in memory</vt:lpstr>
      <vt:lpstr>Fetch Instruction: pc = 0x08001AC Decode Instruction: 2100 = MOVS r1, #0x00 </vt:lpstr>
      <vt:lpstr>Execute Instruction:  MOVS r1, #0x00</vt:lpstr>
      <vt:lpstr>Fetch Next Instruction: pc = pc + 2 </vt:lpstr>
      <vt:lpstr>Fetch Next Instruction: pc = pc + 2 Decode &amp; Execute: 2201 = MOVS r2, #0x01</vt:lpstr>
      <vt:lpstr>Fetch Next Instruction: pc = pc + 2 Decode &amp; Execute: 188B = ADDS r3, r1, r2</vt:lpstr>
      <vt:lpstr>Fetch Next Instruction: pc = pc + 2 Decode &amp; Execute: 2000 = MOVS r0, #0x00</vt:lpstr>
      <vt:lpstr>Fetch Next Instruction: pc = pc + 2 Decode &amp; Decode: 4770 = BX lr</vt:lpstr>
      <vt:lpstr>Realities</vt:lpstr>
      <vt:lpstr>Realities</vt:lpstr>
      <vt:lpstr>Example:  Calculate the Sum of an Array</vt:lpstr>
      <vt:lpstr>Example:  Calculate the Sum of an Array</vt:lpstr>
      <vt:lpstr>Example:  Calculate the Sum of an Array</vt:lpstr>
      <vt:lpstr>Example:  Calculate the Sum of an Array</vt:lpstr>
      <vt:lpstr>Loading Code and Data into Memory</vt:lpstr>
      <vt:lpstr>Loading Code and Data into Memory</vt:lpstr>
      <vt:lpstr>Loading Code and Data into Memory</vt:lpstr>
      <vt:lpstr>View of a Binary Program</vt:lpstr>
      <vt:lpstr>PowerPoint Presentation</vt:lpstr>
      <vt:lpstr>PowerPoint Presentation</vt:lpstr>
      <vt:lpstr>PowerPoint Presentation</vt:lpstr>
      <vt:lpstr>STM32L4</vt:lpstr>
      <vt:lpstr>Memory  Map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Dr. Yifeng Zhu Electrical and Computer Engineering University of Maine</dc:title>
  <dc:creator>zhu</dc:creator>
  <cp:lastModifiedBy>Microsoft Office User</cp:lastModifiedBy>
  <cp:revision>237</cp:revision>
  <dcterms:created xsi:type="dcterms:W3CDTF">2013-05-12T07:12:15Z</dcterms:created>
  <dcterms:modified xsi:type="dcterms:W3CDTF">2020-03-07T21:37:38Z</dcterms:modified>
</cp:coreProperties>
</file>